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309" r:id="rId14"/>
    <p:sldId id="274" r:id="rId15"/>
    <p:sldId id="275" r:id="rId16"/>
    <p:sldId id="276" r:id="rId17"/>
    <p:sldId id="310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311" r:id="rId26"/>
    <p:sldId id="284" r:id="rId27"/>
    <p:sldId id="285" r:id="rId28"/>
    <p:sldId id="286" r:id="rId29"/>
    <p:sldId id="287" r:id="rId30"/>
    <p:sldId id="312" r:id="rId31"/>
    <p:sldId id="288" r:id="rId32"/>
    <p:sldId id="289" r:id="rId33"/>
    <p:sldId id="290" r:id="rId34"/>
    <p:sldId id="313" r:id="rId35"/>
    <p:sldId id="291" r:id="rId36"/>
    <p:sldId id="292" r:id="rId37"/>
    <p:sldId id="293" r:id="rId38"/>
    <p:sldId id="294" r:id="rId39"/>
    <p:sldId id="295" r:id="rId40"/>
    <p:sldId id="296" r:id="rId41"/>
    <p:sldId id="31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15" r:id="rId50"/>
    <p:sldId id="304" r:id="rId51"/>
    <p:sldId id="305" r:id="rId52"/>
    <p:sldId id="306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Merriweather Sans" pitchFamily="2" charset="7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FEFE3D-55F5-4139-9F52-DB8ADC9F4C31}">
  <a:tblStyle styleId="{BCFEFE3D-55F5-4139-9F52-DB8ADC9F4C3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B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B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2"/>
  </p:normalViewPr>
  <p:slideViewPr>
    <p:cSldViewPr snapToGrid="0">
      <p:cViewPr varScale="1">
        <p:scale>
          <a:sx n="136" d="100"/>
          <a:sy n="136" d="100"/>
        </p:scale>
        <p:origin x="9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gware.com/get&amp;prod=wing-101&amp;target=pub/wing-101/7.2.3.0/wing-101-7.2.3.0.ex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3370bd2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e3370bd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3370bd2a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e3370bd2a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3370bd2a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e3370bd2a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370bd2a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3370bd2a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370bd2a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e3370bd2a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927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3370bd2a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e3370bd2a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3370bd2a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e3370bd2a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run into problems: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https://wingware.com/get&amp;prod=wing-101&amp;target=pub/wing-101/7.2.3.0/wing-101-7.2.3.0.exe</a:t>
            </a:r>
            <a:endParaRPr/>
          </a:p>
        </p:txBody>
      </p:sp>
      <p:sp>
        <p:nvSpPr>
          <p:cNvPr id="191" name="Google Shape;191;ge3370bd2a0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3370bd2a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e3370bd2a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370bd2a0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3370bd2a0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740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3370bd2a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e3370bd2a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3370bd2a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e3370bd2a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windows: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</a:pPr>
            <a:r>
              <a:rPr lang="en" sz="1200"/>
              <a:t>Navigate to the Start Menu in the bottom left hand corner of the screen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</a:pPr>
            <a:r>
              <a:rPr lang="en" sz="1200"/>
              <a:t>Type in the search bar IDLE and click on the application IDLE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Mac: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</a:pPr>
            <a:r>
              <a:rPr lang="en" sz="1200"/>
              <a:t>Open the Finder and type in IDLE in the search menu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</a:pPr>
            <a:r>
              <a:rPr lang="en" sz="1200"/>
              <a:t>You also can open the Applications folder in the Finder and find the IDLE program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e3370bd2a0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3370bd2a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e3370bd2a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e3370bd2a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3370bd2a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e3370bd2a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3370bd2a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3370bd2a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3370bd2a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e3370bd2a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3370bd2a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e3370bd2a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3370bd2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e3370bd2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3370bd2a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e3370bd2a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3370bd2a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e3370bd2a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3370bd2a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e3370bd2a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370bd2a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3370bd2a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3370bd2a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e3370bd2a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e3370bd2a0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370bd2a0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3370bd2a0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3370bd2a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e3370bd2a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e3370bd2a0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3370bd2a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e3370bd2a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e3370bd2a0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3370bd2a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e3370bd2a0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3370bd2a0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3370bd2a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e3370bd2a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3370bd2a0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3370bd2a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e3370bd2a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e3370bd2a0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3370bd2a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e3370bd2a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e3370bd2a0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3370bd2a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e3370bd2a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e3370bd2a0_0_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3370bd2a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e3370bd2a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e3370bd2a0_0_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3370bd2a0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e3370bd2a0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3370bd2a0_0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3370bd2a0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e3370bd2a0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e3370bd2a0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370bd2a0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3370bd2a0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3370bd2a0_0_8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3370bd2a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e3370bd2a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3370bd2a0_0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3370bd2a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e3370bd2a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e3370bd2a0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3370bd2a0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e3370bd2a0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3370bd2a0_0_3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3370bd2a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e3370bd2a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e3370bd2a0_0_3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3370bd2a0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e3370bd2a0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e3370bd2a0_0_4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3370bd2a0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3370bd2a0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3370bd2a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3370bd2a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3370bd2a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e3370bd2a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3370bd2a0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3370bd2a0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3370bd2a0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3370bd2a0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3370bd2a0_0_8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3370bd2a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e3370bd2a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370bd2a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e3370bd2a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370bd2a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3370bd2a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447675" y="276225"/>
            <a:ext cx="59547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447674" y="866775"/>
            <a:ext cx="4677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3"/>
          </p:nvPr>
        </p:nvSpPr>
        <p:spPr>
          <a:xfrm>
            <a:off x="5319713" y="1104900"/>
            <a:ext cx="3525900" cy="28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447675" y="1703388"/>
            <a:ext cx="43926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  <a:defRPr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  <a:defRPr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  <a:defRPr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  <a:defRPr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  <a:defRPr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94775" y="307700"/>
            <a:ext cx="8159100" cy="12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3330"/>
              <a:buNone/>
            </a:pPr>
            <a:r>
              <a:rPr lang="en" sz="3730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Welcome to </a:t>
            </a:r>
            <a:r>
              <a:rPr lang="en" sz="3730" b="1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Introduction to Python</a:t>
            </a:r>
            <a:br>
              <a:rPr lang="en" sz="3730" b="1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r>
              <a:rPr lang="en" sz="3730" b="1">
                <a:solidFill>
                  <a:srgbClr val="0000FF"/>
                </a:solidFill>
                <a:latin typeface="Arial Rounded"/>
                <a:ea typeface="Arial Rounded"/>
                <a:cs typeface="Arial Rounded"/>
                <a:sym typeface="Arial Rounded"/>
              </a:rPr>
              <a:t>(Part I)</a:t>
            </a:r>
            <a:endParaRPr sz="3730">
              <a:solidFill>
                <a:srgbClr val="0000FF"/>
              </a:solidFill>
            </a:endParaRPr>
          </a:p>
        </p:txBody>
      </p:sp>
      <p:pic>
        <p:nvPicPr>
          <p:cNvPr id="60" name="Google Shape;60;p14" descr="Green tree python isolated on white background - Burpee Museum of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0725" y="841799"/>
            <a:ext cx="5014125" cy="50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101" y="4172539"/>
            <a:ext cx="2743200" cy="4775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85875" y="2194775"/>
            <a:ext cx="48252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Instructors</a:t>
            </a:r>
            <a:r>
              <a:rPr lang="en" sz="2000"/>
              <a:t>: 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1286"/>
            <a:ext cx="9144001" cy="415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body" idx="4"/>
          </p:nvPr>
        </p:nvSpPr>
        <p:spPr>
          <a:xfrm>
            <a:off x="598731" y="-47796"/>
            <a:ext cx="78627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5280"/>
              <a:buNone/>
            </a:pPr>
            <a:r>
              <a:rPr lang="en" sz="5500" b="1" i="1">
                <a:solidFill>
                  <a:srgbClr val="0000FF"/>
                </a:solidFill>
              </a:rPr>
              <a:t>Let’s get started!</a:t>
            </a:r>
            <a:endParaRPr sz="5500" b="1">
              <a:solidFill>
                <a:srgbClr val="0000FF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550" y="3317300"/>
            <a:ext cx="1914450" cy="18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447676" y="130152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2"/>
          </p:nvPr>
        </p:nvSpPr>
        <p:spPr>
          <a:xfrm>
            <a:off x="447667" y="926603"/>
            <a:ext cx="5155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Am I cut out for Programming?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4"/>
          </p:nvPr>
        </p:nvSpPr>
        <p:spPr>
          <a:xfrm>
            <a:off x="504467" y="1879629"/>
            <a:ext cx="78627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i="1" dirty="0">
                <a:solidFill>
                  <a:srgbClr val="0000FF"/>
                </a:solidFill>
              </a:rPr>
              <a:t>Programming Skills</a:t>
            </a:r>
            <a:endParaRPr b="1" dirty="0"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Logical thinking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Detail oriented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Able to solve problems based on incorrect results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Biologists are natural programmers!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447676" y="130152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2"/>
          </p:nvPr>
        </p:nvSpPr>
        <p:spPr>
          <a:xfrm>
            <a:off x="454192" y="767453"/>
            <a:ext cx="3903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What is a program (script)?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4"/>
          </p:nvPr>
        </p:nvSpPr>
        <p:spPr>
          <a:xfrm>
            <a:off x="454200" y="1291950"/>
            <a:ext cx="83082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>
                <a:solidFill>
                  <a:srgbClr val="0000FF"/>
                </a:solidFill>
              </a:rPr>
              <a:t>A Detailed Set of Instructions for How to Do Something</a:t>
            </a:r>
            <a:endParaRPr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SzPts val="1440"/>
              <a:buChar char="»"/>
            </a:pPr>
            <a:r>
              <a:rPr lang="en" sz="1800"/>
              <a:t>Definitions/symbols (assignments)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/>
              <a:t>pi = 3.1416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»"/>
            </a:pPr>
            <a:r>
              <a:rPr lang="en" sz="1800"/>
              <a:t>Actions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/>
              <a:t>Area = pi x radius2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»"/>
            </a:pPr>
            <a:r>
              <a:rPr lang="en" sz="1800"/>
              <a:t>Loops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/>
              <a:t>Repeat 2 times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/>
              <a:t>Repeat until …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»"/>
            </a:pPr>
            <a:r>
              <a:rPr lang="en" sz="1800"/>
              <a:t>Conditional 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/>
              <a:t>If (something) do (something)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»"/>
            </a:pPr>
            <a:r>
              <a:rPr lang="en" sz="1800"/>
              <a:t>Results (Output)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1200"/>
              </a:spcAft>
              <a:buSzPts val="1440"/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447676" y="130152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2"/>
          </p:nvPr>
        </p:nvSpPr>
        <p:spPr>
          <a:xfrm>
            <a:off x="454192" y="767453"/>
            <a:ext cx="3903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What is a program (script)?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4"/>
          </p:nvPr>
        </p:nvSpPr>
        <p:spPr>
          <a:xfrm>
            <a:off x="454200" y="1291950"/>
            <a:ext cx="83082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1200"/>
              </a:spcAft>
              <a:buSzPts val="1440"/>
              <a:buNone/>
            </a:pPr>
            <a:r>
              <a:rPr lang="en-US" sz="1800" dirty="0"/>
              <a:t>Can mean several things…</a:t>
            </a:r>
          </a:p>
          <a:p>
            <a:pPr marL="0" lvl="0" indent="0" algn="l" rtl="0">
              <a:spcBef>
                <a:spcPts val="360"/>
              </a:spcBef>
              <a:spcAft>
                <a:spcPts val="1200"/>
              </a:spcAft>
              <a:buSzPts val="1440"/>
              <a:buNone/>
            </a:pPr>
            <a:r>
              <a:rPr lang="en-US" sz="1800" dirty="0"/>
              <a:t>In programming </a:t>
            </a:r>
          </a:p>
          <a:p>
            <a:pPr marL="285750" indent="-285750">
              <a:spcBef>
                <a:spcPts val="360"/>
              </a:spcBef>
              <a:spcAft>
                <a:spcPts val="1200"/>
              </a:spcAft>
              <a:buSzPts val="1440"/>
            </a:pPr>
            <a:r>
              <a:rPr lang="en-US" sz="1800" dirty="0"/>
              <a:t>A program that is interpreted or carried out by another program rather than by a processor</a:t>
            </a:r>
          </a:p>
          <a:p>
            <a:pPr marL="285750" indent="-285750">
              <a:spcBef>
                <a:spcPts val="360"/>
              </a:spcBef>
              <a:spcAft>
                <a:spcPts val="1200"/>
              </a:spcAft>
              <a:buSzPts val="1440"/>
            </a:pPr>
            <a:r>
              <a:rPr lang="en-US" sz="1800" dirty="0"/>
              <a:t>Popular scripting languages:</a:t>
            </a:r>
          </a:p>
          <a:p>
            <a:pPr marL="742950" lvl="1" indent="-285750">
              <a:spcBef>
                <a:spcPts val="360"/>
              </a:spcBef>
              <a:spcAft>
                <a:spcPts val="1200"/>
              </a:spcAft>
              <a:buSzPts val="1440"/>
            </a:pPr>
            <a:r>
              <a:rPr lang="en-US" sz="1800" dirty="0"/>
              <a:t>Python</a:t>
            </a:r>
          </a:p>
          <a:p>
            <a:pPr marL="742950" lvl="1" indent="-285750">
              <a:spcBef>
                <a:spcPts val="360"/>
              </a:spcBef>
              <a:spcAft>
                <a:spcPts val="1200"/>
              </a:spcAft>
              <a:buSzPts val="1440"/>
            </a:pPr>
            <a:r>
              <a:rPr lang="en-US" sz="1800" dirty="0"/>
              <a:t>Perl</a:t>
            </a:r>
          </a:p>
          <a:p>
            <a:pPr marL="742950" lvl="1" indent="-285750">
              <a:spcBef>
                <a:spcPts val="360"/>
              </a:spcBef>
              <a:spcAft>
                <a:spcPts val="1200"/>
              </a:spcAft>
              <a:buSzPts val="1440"/>
            </a:pPr>
            <a:r>
              <a:rPr lang="en-US" sz="1800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20863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447676" y="130152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2"/>
          </p:nvPr>
        </p:nvSpPr>
        <p:spPr>
          <a:xfrm>
            <a:off x="454192" y="767453"/>
            <a:ext cx="3903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What is a program (script)?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4"/>
          </p:nvPr>
        </p:nvSpPr>
        <p:spPr>
          <a:xfrm>
            <a:off x="454192" y="1519429"/>
            <a:ext cx="78627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i="1" dirty="0">
                <a:solidFill>
                  <a:srgbClr val="0000FF"/>
                </a:solidFill>
              </a:rPr>
              <a:t>Computers are Like Very Hard Working but Very Stupid Lab Helpers</a:t>
            </a:r>
            <a:endParaRPr dirty="0">
              <a:solidFill>
                <a:srgbClr val="0000FF"/>
              </a:solidFill>
            </a:endParaRPr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dirty="0"/>
              <a:t>Instructions must be exact – computers are quite happy to do the wrong thing over and over</a:t>
            </a:r>
            <a:endParaRPr dirty="0"/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dirty="0"/>
              <a:t>All possible alternatives must be covered – when undefined situations occur computers either</a:t>
            </a:r>
            <a:endParaRPr dirty="0"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Arial"/>
              <a:buChar char="•"/>
            </a:pPr>
            <a:r>
              <a:rPr lang="en" sz="1800" dirty="0"/>
              <a:t>Do the wrong thing</a:t>
            </a:r>
            <a:endParaRPr dirty="0"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Arial"/>
              <a:buChar char="•"/>
            </a:pPr>
            <a:r>
              <a:rPr lang="en" sz="1800" dirty="0"/>
              <a:t>Stop and wait (forever)</a:t>
            </a:r>
            <a:endParaRPr dirty="0"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Arial"/>
              <a:buChar char="•"/>
            </a:pPr>
            <a:r>
              <a:rPr lang="en" sz="1800" dirty="0"/>
              <a:t>Fail catastrophically (starved because they never finished and missed dinner)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1200"/>
              </a:spcAft>
              <a:buSzPct val="79999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body" idx="2"/>
          </p:nvPr>
        </p:nvSpPr>
        <p:spPr>
          <a:xfrm>
            <a:off x="283532" y="157096"/>
            <a:ext cx="41493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Install Python and Wing 101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4"/>
          </p:nvPr>
        </p:nvSpPr>
        <p:spPr>
          <a:xfrm>
            <a:off x="394263" y="692358"/>
            <a:ext cx="47865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/>
              <a:t>Install Python (must be version 3)</a:t>
            </a:r>
            <a:endParaRPr/>
          </a:p>
          <a:p>
            <a:pPr marL="342900" lvl="0" indent="-241300" algn="l" rtl="0">
              <a:spcBef>
                <a:spcPts val="3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1300" algn="l" rtl="0">
              <a:spcBef>
                <a:spcPts val="3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1300" algn="l" rtl="0">
              <a:spcBef>
                <a:spcPts val="3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ct val="80000"/>
              <a:buFont typeface="Merriweather Sans"/>
              <a:buNone/>
            </a:pPr>
            <a:endParaRPr>
              <a:solidFill>
                <a:srgbClr val="00B0F0"/>
              </a:solidFill>
            </a:endParaRPr>
          </a:p>
        </p:txBody>
      </p:sp>
      <p:grpSp>
        <p:nvGrpSpPr>
          <p:cNvPr id="195" name="Google Shape;195;p33"/>
          <p:cNvGrpSpPr/>
          <p:nvPr/>
        </p:nvGrpSpPr>
        <p:grpSpPr>
          <a:xfrm>
            <a:off x="1075318" y="1082544"/>
            <a:ext cx="3200400" cy="1645831"/>
            <a:chOff x="680346" y="1300299"/>
            <a:chExt cx="3200400" cy="1979828"/>
          </a:xfrm>
        </p:grpSpPr>
        <p:pic>
          <p:nvPicPr>
            <p:cNvPr id="196" name="Google Shape;196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0346" y="1300299"/>
              <a:ext cx="3200400" cy="1979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3"/>
            <p:cNvSpPr/>
            <p:nvPr/>
          </p:nvSpPr>
          <p:spPr>
            <a:xfrm>
              <a:off x="1508110" y="3081224"/>
              <a:ext cx="910200" cy="129900"/>
            </a:xfrm>
            <a:prstGeom prst="rect">
              <a:avLst/>
            </a:prstGeom>
            <a:noFill/>
            <a:ln w="12700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33"/>
          <p:cNvSpPr txBox="1"/>
          <p:nvPr/>
        </p:nvSpPr>
        <p:spPr>
          <a:xfrm>
            <a:off x="608773" y="32376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A2A"/>
              </a:buClr>
              <a:buSzPts val="1600"/>
              <a:buFont typeface="Merriweather Sans"/>
              <a:buChar char="»"/>
            </a:pPr>
            <a:r>
              <a:rPr lang="en"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</a:t>
            </a: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Wing 101 </a:t>
            </a:r>
            <a:endParaRPr sz="2000" b="0" i="0" u="none" strike="noStrike" cap="none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1414" y="3035943"/>
            <a:ext cx="3015971" cy="198784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/>
          <p:nvPr/>
        </p:nvSpPr>
        <p:spPr>
          <a:xfrm>
            <a:off x="6259047" y="3542927"/>
            <a:ext cx="266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If run into problems: </a:t>
            </a:r>
            <a:r>
              <a:rPr lang="en" sz="1200">
                <a:solidFill>
                  <a:srgbClr val="4C68B0"/>
                </a:solidFill>
                <a:latin typeface="Calibri"/>
                <a:ea typeface="Calibri"/>
                <a:cs typeface="Calibri"/>
                <a:sym typeface="Calibri"/>
              </a:rPr>
              <a:t>https://wingware.com/get&amp;prod=wing-101&amp;target=pub/wing-101/7.2.3.0/wing-101-7.2.3.0.exe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454192" y="699890"/>
            <a:ext cx="837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IDLE (Integrated Development and Learning Environment)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4"/>
          </p:nvPr>
        </p:nvSpPr>
        <p:spPr>
          <a:xfrm>
            <a:off x="441750" y="1670708"/>
            <a:ext cx="8260500" cy="2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IDLE is a program used to write and execute Python code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For windows:</a:t>
            </a:r>
            <a:endParaRPr dirty="0"/>
          </a:p>
          <a:p>
            <a:pPr marL="685800" lvl="0" indent="-342899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dirty="0"/>
              <a:t>Navigate to the Start Menu in the bottom left hand corner of the screen</a:t>
            </a:r>
            <a:endParaRPr dirty="0"/>
          </a:p>
          <a:p>
            <a:pPr marL="685800" lvl="0" indent="-342899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dirty="0"/>
              <a:t>Type in the search bar IDLE and click on the application IDLE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For Mac:</a:t>
            </a:r>
            <a:endParaRPr dirty="0"/>
          </a:p>
          <a:p>
            <a:pPr marL="685800" lvl="0" indent="-342899" algn="l" rtl="0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dirty="0"/>
              <a:t>Open the Finder and type in IDLE in the search menu</a:t>
            </a:r>
            <a:endParaRPr dirty="0"/>
          </a:p>
          <a:p>
            <a:pPr marL="685800" lvl="0" indent="-342899" algn="l" rtl="0">
              <a:spcBef>
                <a:spcPts val="320"/>
              </a:spcBef>
              <a:spcAft>
                <a:spcPts val="120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dirty="0"/>
              <a:t>You also can open the Applications folder in the Finder and find the IDLE program</a:t>
            </a:r>
            <a:endParaRPr dirty="0"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>
            <a:spLocks noGrp="1"/>
          </p:cNvSpPr>
          <p:nvPr>
            <p:ph type="pic" idx="3"/>
          </p:nvPr>
        </p:nvSpPr>
        <p:spPr>
          <a:xfrm>
            <a:off x="5520763" y="1133400"/>
            <a:ext cx="3525900" cy="287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IDLE to execute Python commands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0" y="361850"/>
            <a:ext cx="5215674" cy="4511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607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body" idx="2"/>
          </p:nvPr>
        </p:nvSpPr>
        <p:spPr>
          <a:xfrm>
            <a:off x="454192" y="490085"/>
            <a:ext cx="5474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Python Programming/Interactive mode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256010" y="3915005"/>
            <a:ext cx="44199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4"/>
          </p:nvPr>
        </p:nvSpPr>
        <p:spPr>
          <a:xfrm>
            <a:off x="454192" y="1086287"/>
            <a:ext cx="78627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 dirty="0">
                <a:solidFill>
                  <a:srgbClr val="0000FF"/>
                </a:solidFill>
              </a:rPr>
              <a:t>Two Basic Python Modes</a:t>
            </a:r>
            <a:endParaRPr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endParaRPr i="1" dirty="0">
              <a:solidFill>
                <a:srgbClr val="00B0F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»"/>
            </a:pPr>
            <a:r>
              <a:rPr lang="en" b="1" dirty="0">
                <a:solidFill>
                  <a:schemeClr val="dk1"/>
                </a:solidFill>
              </a:rPr>
              <a:t>Interactive mode (Front-end)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Merriweather Sans"/>
              <a:buChar char="»"/>
            </a:pPr>
            <a:r>
              <a:rPr lang="en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Batch Mode (a script)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body" idx="2"/>
          </p:nvPr>
        </p:nvSpPr>
        <p:spPr>
          <a:xfrm>
            <a:off x="454192" y="305785"/>
            <a:ext cx="5474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Python Programming/Interactive mode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4256010" y="3915005"/>
            <a:ext cx="4419900" cy="1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6"/>
          <p:cNvSpPr txBox="1">
            <a:spLocks noGrp="1"/>
          </p:cNvSpPr>
          <p:nvPr>
            <p:ph type="body" idx="4"/>
          </p:nvPr>
        </p:nvSpPr>
        <p:spPr>
          <a:xfrm>
            <a:off x="454192" y="894652"/>
            <a:ext cx="78627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i="1" dirty="0">
                <a:solidFill>
                  <a:srgbClr val="0000FF"/>
                </a:solidFill>
              </a:rPr>
              <a:t>Two Basic Python Modes</a:t>
            </a:r>
            <a:endParaRPr dirty="0">
              <a:solidFill>
                <a:srgbClr val="0000FF"/>
              </a:solidFill>
            </a:endParaRPr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Merriweather Sans"/>
              <a:buChar char="»"/>
            </a:pPr>
            <a:r>
              <a:rPr lang="en" b="1" dirty="0">
                <a:solidFill>
                  <a:schemeClr val="dk1"/>
                </a:solidFill>
              </a:rPr>
              <a:t>Interactive mode (Front-end)</a:t>
            </a:r>
            <a:endParaRPr dirty="0">
              <a:solidFill>
                <a:schemeClr val="dk1"/>
              </a:solidFill>
            </a:endParaRPr>
          </a:p>
          <a:p>
            <a:pPr marL="633222" lvl="0" indent="-278892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 dirty="0"/>
              <a:t>Interactive mode is a command line shell which gives immediate feedback for each statement</a:t>
            </a:r>
            <a:endParaRPr dirty="0"/>
          </a:p>
          <a:p>
            <a:pPr marL="109728" lvl="0" indent="0" algn="l" rtl="0">
              <a:spcBef>
                <a:spcPts val="2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 dirty="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</a:t>
            </a: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800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'Hello World!'</a:t>
            </a: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  <a:p>
            <a:pPr marL="109728" lvl="0" indent="0" algn="l" rtl="0">
              <a:spcBef>
                <a:spcPts val="2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rPr lang="en" sz="18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 World!</a:t>
            </a:r>
            <a:endParaRPr dirty="0"/>
          </a:p>
          <a:p>
            <a:pPr marL="109728" lvl="0" indent="0" algn="l" rtl="0">
              <a:spcBef>
                <a:spcPts val="2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 dirty="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+ 1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9728" lvl="0" indent="0" algn="l" rtl="0">
              <a:spcBef>
                <a:spcPts val="200"/>
              </a:spcBef>
              <a:spcAft>
                <a:spcPts val="0"/>
              </a:spcAft>
              <a:buSzPct val="79999"/>
              <a:buFont typeface="Arial"/>
              <a:buNone/>
            </a:pPr>
            <a:r>
              <a:rPr lang="en" sz="18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9728" lvl="0" indent="0" algn="l" rtl="0">
              <a:spcBef>
                <a:spcPts val="360"/>
              </a:spcBef>
              <a:spcAft>
                <a:spcPts val="1200"/>
              </a:spcAft>
              <a:buSzPct val="79999"/>
              <a:buFont typeface="Arial"/>
              <a:buNone/>
            </a:pPr>
            <a:endParaRPr sz="1800" dirty="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586" y="3075341"/>
            <a:ext cx="7712247" cy="194553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body" idx="4"/>
          </p:nvPr>
        </p:nvSpPr>
        <p:spPr>
          <a:xfrm>
            <a:off x="160793" y="1816507"/>
            <a:ext cx="88224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Give biologists comfort and confidence with computation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Basic ability to learn and practice computational skills in your future research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Basic Python Programming</a:t>
            </a:r>
            <a:endParaRPr/>
          </a:p>
          <a:p>
            <a:pPr marL="694944" lvl="0" indent="-342900" algn="l" rtl="0"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/>
              <a:t>Learn how to use </a:t>
            </a:r>
            <a:r>
              <a:rPr lang="en" b="1" u="sng"/>
              <a:t>IDLE to execute Python commands</a:t>
            </a:r>
            <a:r>
              <a:rPr lang="en" b="1"/>
              <a:t> </a:t>
            </a:r>
            <a:r>
              <a:rPr lang="en"/>
              <a:t>and use Wing 101 to write Python scripts</a:t>
            </a: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80893" y="1013796"/>
            <a:ext cx="3341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4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Course Objectives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 idx="4294967295"/>
          </p:nvPr>
        </p:nvSpPr>
        <p:spPr>
          <a:xfrm>
            <a:off x="380893" y="274638"/>
            <a:ext cx="3626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2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body" idx="2"/>
          </p:nvPr>
        </p:nvSpPr>
        <p:spPr>
          <a:xfrm>
            <a:off x="454192" y="569595"/>
            <a:ext cx="36009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Python print( ) function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body" idx="4"/>
          </p:nvPr>
        </p:nvSpPr>
        <p:spPr>
          <a:xfrm>
            <a:off x="454192" y="1175950"/>
            <a:ext cx="78627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2766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The print( ) function prints the given object to the standard output device (screen) or to the text stream file.</a:t>
            </a:r>
            <a:endParaRPr/>
          </a:p>
          <a:p>
            <a:pPr marL="342900" lvl="0" indent="-32766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By default it prints all inputs separated with a whitespace, but you can change the separator with a parameter named sep.</a:t>
            </a:r>
            <a:endParaRPr/>
          </a:p>
          <a:p>
            <a:pPr marL="342900" lvl="0" indent="-32766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print (objects, sep=' ', end = '\n')</a:t>
            </a:r>
            <a:endParaRPr/>
          </a:p>
          <a:p>
            <a:pPr marL="109728" lvl="0" indent="0" algn="l" rtl="0">
              <a:spcBef>
                <a:spcPts val="360"/>
              </a:spcBef>
              <a:spcAft>
                <a:spcPts val="1200"/>
              </a:spcAft>
              <a:buSzPct val="79999"/>
              <a:buFont typeface="Arial"/>
              <a:buNone/>
            </a:pPr>
            <a:endParaRPr sz="1800">
              <a:solidFill>
                <a:schemeClr val="accent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723419" y="3089425"/>
            <a:ext cx="5963100" cy="1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'Hello', 'World!', sep=‘-'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109728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Hello-World!</a:t>
            </a:r>
            <a:endParaRPr/>
          </a:p>
          <a:p>
            <a:pPr marL="109728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'Hello', 'World!', 'World!', sep='-', end='\n'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109728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Hello-World!-World!</a:t>
            </a:r>
            <a:endParaRPr/>
          </a:p>
          <a:p>
            <a:pPr marL="109728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endParaRPr sz="1800">
              <a:solidFill>
                <a:srgbClr val="00B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9728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Noto Sans Symbols"/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447676" y="718031"/>
            <a:ext cx="3903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 program (script)?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447676" y="1280339"/>
            <a:ext cx="7862700" cy="2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are Like Very Hard Working but Very Stupid Lab Helpers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Instructions must be </a:t>
            </a:r>
            <a:r>
              <a:rPr lang="en" sz="20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exact</a:t>
            </a: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computers are quite happy to do the wrong thing over and over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possible alternatives must be covered</a:t>
            </a: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when undefined situations occur computers either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the wrong thing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Stop and wait (forever)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 catastrophically (starved because they never finished and missed dinner)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None/>
            </a:pPr>
            <a:endParaRPr sz="1800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body" idx="2"/>
          </p:nvPr>
        </p:nvSpPr>
        <p:spPr>
          <a:xfrm>
            <a:off x="454192" y="491823"/>
            <a:ext cx="55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Python Programming/Batch mode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4"/>
          </p:nvPr>
        </p:nvSpPr>
        <p:spPr>
          <a:xfrm>
            <a:off x="454191" y="909768"/>
            <a:ext cx="8280000" cy="4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i="1" dirty="0">
                <a:solidFill>
                  <a:srgbClr val="0000FF"/>
                </a:solidFill>
              </a:rPr>
              <a:t>Two Basic Python Modes</a:t>
            </a:r>
            <a:endParaRPr dirty="0">
              <a:solidFill>
                <a:srgbClr val="0000FF"/>
              </a:solidFill>
            </a:endParaRPr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b="1" dirty="0">
                <a:solidFill>
                  <a:schemeClr val="accent3"/>
                </a:solidFill>
              </a:rPr>
              <a:t>Batch Mode (script)</a:t>
            </a:r>
            <a:endParaRPr lang="en-US" b="1" dirty="0">
              <a:solidFill>
                <a:schemeClr val="accent3"/>
              </a:solidFill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347472" lvl="0" indent="-336042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Arial"/>
              <a:buChar char="•"/>
            </a:pPr>
            <a:r>
              <a:rPr lang="en" sz="1800" dirty="0"/>
              <a:t>The Python Shell is convenient for executing a few simple commands. If you need to give the computer more complex instructions, it’s a good idea to write a script. A Python </a:t>
            </a:r>
            <a:r>
              <a:rPr lang="en" sz="1800" b="1" dirty="0"/>
              <a:t>script</a:t>
            </a:r>
            <a:r>
              <a:rPr lang="en" sz="1800" dirty="0"/>
              <a:t> is a set of instructions that you can easily edit and run.</a:t>
            </a:r>
            <a:endParaRPr dirty="0"/>
          </a:p>
          <a:p>
            <a:pPr marL="347472" lvl="0" indent="-336042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Arial"/>
              <a:buChar char="•"/>
            </a:pPr>
            <a:r>
              <a:rPr lang="en" sz="1800" dirty="0"/>
              <a:t>When a program is executed from such a text file, rather than line by line in an interactive interpreter, it is called batch mode.</a:t>
            </a:r>
            <a:endParaRPr dirty="0"/>
          </a:p>
          <a:p>
            <a:pPr marL="347472" lvl="0" indent="0" algn="l" rtl="0">
              <a:spcBef>
                <a:spcPts val="320"/>
              </a:spcBef>
              <a:spcAft>
                <a:spcPts val="0"/>
              </a:spcAft>
              <a:buSzPct val="80000"/>
              <a:buNone/>
            </a:pPr>
            <a:r>
              <a:rPr lang="en" sz="1600" dirty="0"/>
              <a:t>1. Go to </a:t>
            </a:r>
            <a:r>
              <a:rPr lang="en" sz="1600" b="1" dirty="0"/>
              <a:t>File &gt;&gt; New File</a:t>
            </a:r>
            <a:r>
              <a:rPr lang="en" sz="1600" dirty="0"/>
              <a:t> to create a new script. </a:t>
            </a:r>
            <a:endParaRPr dirty="0"/>
          </a:p>
          <a:p>
            <a:pPr marL="347472" lvl="0" indent="0" algn="l" rtl="0">
              <a:spcBef>
                <a:spcPts val="320"/>
              </a:spcBef>
              <a:spcAft>
                <a:spcPts val="0"/>
              </a:spcAft>
              <a:buSzPct val="80000"/>
              <a:buNone/>
            </a:pPr>
            <a:r>
              <a:rPr lang="en" sz="1600" dirty="0"/>
              <a:t>2. In your script, write </a:t>
            </a:r>
            <a:r>
              <a:rPr lang="en" sz="1600" b="1" dirty="0"/>
              <a:t>print(“Hello!”)</a:t>
            </a:r>
            <a:r>
              <a:rPr lang="en" sz="1600" dirty="0"/>
              <a:t>.</a:t>
            </a:r>
            <a:endParaRPr dirty="0"/>
          </a:p>
          <a:p>
            <a:pPr marL="347472" lvl="0" indent="0" algn="l" rtl="0">
              <a:spcBef>
                <a:spcPts val="320"/>
              </a:spcBef>
              <a:spcAft>
                <a:spcPts val="0"/>
              </a:spcAft>
              <a:buSzPct val="80000"/>
              <a:buNone/>
            </a:pPr>
            <a:r>
              <a:rPr lang="en" sz="1600" dirty="0"/>
              <a:t>3. Go to </a:t>
            </a:r>
            <a:r>
              <a:rPr lang="en" sz="1600" b="1" dirty="0"/>
              <a:t>File &gt;&gt; Save As…</a:t>
            </a:r>
            <a:r>
              <a:rPr lang="en" sz="1600" dirty="0"/>
              <a:t> to save your script. Choose a location and a name. Be sure to add </a:t>
            </a:r>
            <a:r>
              <a:rPr lang="en" sz="1600" b="1" dirty="0"/>
              <a:t>.</a:t>
            </a:r>
            <a:r>
              <a:rPr lang="en" sz="1600" b="1" dirty="0" err="1"/>
              <a:t>py</a:t>
            </a:r>
            <a:r>
              <a:rPr lang="en" sz="1600" dirty="0"/>
              <a:t> to the end of the file name. This will save the file as a Python script.</a:t>
            </a:r>
            <a:endParaRPr dirty="0"/>
          </a:p>
          <a:p>
            <a:pPr marL="347472" lvl="0" indent="0" algn="l" rtl="0">
              <a:spcBef>
                <a:spcPts val="320"/>
              </a:spcBef>
              <a:spcAft>
                <a:spcPts val="0"/>
              </a:spcAft>
              <a:buSzPct val="80000"/>
              <a:buNone/>
            </a:pPr>
            <a:r>
              <a:rPr lang="en" sz="1600" dirty="0"/>
              <a:t>4. Go to </a:t>
            </a:r>
            <a:r>
              <a:rPr lang="en" sz="1600" b="1" dirty="0"/>
              <a:t>Run &gt;&gt; Run Module</a:t>
            </a:r>
            <a:r>
              <a:rPr lang="en" sz="1600" dirty="0"/>
              <a:t> to run your script. The Python shell will reopen and display </a:t>
            </a:r>
            <a:r>
              <a:rPr lang="en" sz="1600" b="1" dirty="0"/>
              <a:t>Hello!</a:t>
            </a:r>
            <a:endParaRPr sz="1600" dirty="0"/>
          </a:p>
          <a:p>
            <a:pPr marL="685800" lvl="0" indent="-251459" algn="l" rtl="0">
              <a:spcBef>
                <a:spcPts val="360"/>
              </a:spcBef>
              <a:spcAft>
                <a:spcPts val="1200"/>
              </a:spcAft>
              <a:buClr>
                <a:schemeClr val="accent3"/>
              </a:buClr>
              <a:buSzPct val="79999"/>
              <a:buFont typeface="Arial"/>
              <a:buNone/>
            </a:pPr>
            <a:endParaRPr sz="1800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body" idx="2"/>
          </p:nvPr>
        </p:nvSpPr>
        <p:spPr>
          <a:xfrm>
            <a:off x="454192" y="860423"/>
            <a:ext cx="5521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Python Programming/Batch mode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4"/>
          </p:nvPr>
        </p:nvSpPr>
        <p:spPr>
          <a:xfrm>
            <a:off x="454192" y="1613376"/>
            <a:ext cx="7862700" cy="2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>
                <a:solidFill>
                  <a:srgbClr val="0000FF"/>
                </a:solidFill>
              </a:rPr>
              <a:t>Two Basic Python Modes</a:t>
            </a:r>
            <a:endParaRPr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»"/>
            </a:pPr>
            <a:r>
              <a:rPr lang="en" b="1">
                <a:solidFill>
                  <a:schemeClr val="dk1"/>
                </a:solidFill>
              </a:rPr>
              <a:t>Batch Mode (script)</a:t>
            </a:r>
            <a:endParaRPr>
              <a:solidFill>
                <a:schemeClr val="dk1"/>
              </a:solidFill>
            </a:endParaRPr>
          </a:p>
          <a:p>
            <a:pPr marL="6858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/>
              <a:t>These are regular text files usually with the “.py” extension. They are also known as python scripts.</a:t>
            </a:r>
            <a:endParaRPr/>
          </a:p>
          <a:p>
            <a:pPr marL="685800" lvl="0" indent="-342900" algn="l" rtl="0">
              <a:spcBef>
                <a:spcPts val="360"/>
              </a:spcBef>
              <a:spcAft>
                <a:spcPts val="120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/>
              <a:t>These files can be generated with any standard text editor, such as Pycharm, Notepad++, EditPlus, </a:t>
            </a:r>
            <a:r>
              <a:rPr lang="en" sz="1800" b="1"/>
              <a:t>Wing 101 </a:t>
            </a:r>
            <a:r>
              <a:rPr lang="en" sz="1800"/>
              <a:t>etc.</a:t>
            </a:r>
            <a:endParaRPr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body" idx="4"/>
          </p:nvPr>
        </p:nvSpPr>
        <p:spPr>
          <a:xfrm>
            <a:off x="454192" y="894653"/>
            <a:ext cx="7862700" cy="1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8458"/>
              <a:buNone/>
            </a:pPr>
            <a:r>
              <a:rPr lang="en" sz="3301" i="1">
                <a:solidFill>
                  <a:srgbClr val="0000FF"/>
                </a:solidFill>
              </a:rPr>
              <a:t>Create a New Project</a:t>
            </a:r>
            <a:endParaRPr sz="3301">
              <a:solidFill>
                <a:srgbClr val="0000FF"/>
              </a:solidFill>
            </a:endParaRPr>
          </a:p>
          <a:p>
            <a:pPr marL="342900" lvl="0" indent="-2971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Click “File” --- “New” (Or click on the       button)</a:t>
            </a:r>
            <a:endParaRPr/>
          </a:p>
          <a:p>
            <a:pPr marL="342900" lvl="0" indent="-2971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Write your code (Eg. </a:t>
            </a:r>
            <a:r>
              <a:rPr lang="en" b="1">
                <a:solidFill>
                  <a:srgbClr val="4C68B0"/>
                </a:solidFill>
              </a:rPr>
              <a:t>print("hello!") </a:t>
            </a:r>
            <a:r>
              <a:rPr lang="en">
                <a:solidFill>
                  <a:schemeClr val="accent6"/>
                </a:solidFill>
              </a:rPr>
              <a:t>)</a:t>
            </a:r>
            <a:endParaRPr/>
          </a:p>
          <a:p>
            <a:pPr marL="342900" lvl="0" indent="-2971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Click “File” --- “Save as” --- Name your file</a:t>
            </a:r>
            <a:endParaRPr/>
          </a:p>
          <a:p>
            <a:pPr marL="342900" lvl="0" indent="-2971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Click on the        button to run your program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SzPct val="80000"/>
              <a:buNone/>
            </a:pP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550" y="2400276"/>
            <a:ext cx="447737" cy="34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3299" y="1230286"/>
            <a:ext cx="362001" cy="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1"/>
          <p:cNvPicPr preferRelativeResize="0"/>
          <p:nvPr/>
        </p:nvPicPr>
        <p:blipFill rotWithShape="1">
          <a:blip r:embed="rId5">
            <a:alphaModFix/>
          </a:blip>
          <a:srcRect l="22124" t="68923"/>
          <a:stretch/>
        </p:blipFill>
        <p:spPr>
          <a:xfrm>
            <a:off x="616200" y="2781121"/>
            <a:ext cx="7862738" cy="2144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41"/>
          <p:cNvCxnSpPr/>
          <p:nvPr/>
        </p:nvCxnSpPr>
        <p:spPr>
          <a:xfrm>
            <a:off x="1082718" y="3689350"/>
            <a:ext cx="40353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66" name="Google Shape;266;p41"/>
          <p:cNvSpPr/>
          <p:nvPr/>
        </p:nvSpPr>
        <p:spPr>
          <a:xfrm>
            <a:off x="5118018" y="3504684"/>
            <a:ext cx="208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your output!</a:t>
            </a:r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2;p42">
            <a:extLst>
              <a:ext uri="{FF2B5EF4-FFF2-40B4-BE49-F238E27FC236}">
                <a16:creationId xmlns:a16="http://schemas.microsoft.com/office/drawing/2014/main" id="{01248F33-9DA4-AA42-B08A-1ADEE87560CB}"/>
              </a:ext>
            </a:extLst>
          </p:cNvPr>
          <p:cNvSpPr txBox="1">
            <a:spLocks/>
          </p:cNvSpPr>
          <p:nvPr/>
        </p:nvSpPr>
        <p:spPr>
          <a:xfrm>
            <a:off x="1281126" y="285288"/>
            <a:ext cx="7131353" cy="10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-US" sz="3500" b="1" dirty="0">
                <a:solidFill>
                  <a:schemeClr val="dk1"/>
                </a:solidFill>
              </a:rPr>
              <a:t>Docstrings and Comments</a:t>
            </a:r>
            <a:endParaRPr lang="en-US" sz="3500" dirty="0">
              <a:solidFill>
                <a:schemeClr val="dk1"/>
              </a:solidFill>
            </a:endParaRPr>
          </a:p>
        </p:txBody>
      </p:sp>
      <p:pic>
        <p:nvPicPr>
          <p:cNvPr id="1026" name="Picture 2" descr="Python Docstrings">
            <a:extLst>
              <a:ext uri="{FF2B5EF4-FFF2-40B4-BE49-F238E27FC236}">
                <a16:creationId xmlns:a16="http://schemas.microsoft.com/office/drawing/2014/main" id="{213BA20A-F1C6-1946-8A23-F690761F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362" y="1160596"/>
            <a:ext cx="6190177" cy="351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9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body" idx="2"/>
          </p:nvPr>
        </p:nvSpPr>
        <p:spPr>
          <a:xfrm>
            <a:off x="454192" y="166018"/>
            <a:ext cx="4065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Docstrings and Comments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4"/>
          </p:nvPr>
        </p:nvSpPr>
        <p:spPr>
          <a:xfrm>
            <a:off x="454192" y="628187"/>
            <a:ext cx="82605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 dirty="0">
                <a:solidFill>
                  <a:srgbClr val="0000FF"/>
                </a:solidFill>
              </a:rPr>
              <a:t>Programming Best Practices: Commenting and Clarity</a:t>
            </a:r>
            <a:endParaRPr dirty="0"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The top priority is making your program easy to understand</a:t>
            </a:r>
            <a:endParaRPr dirty="0"/>
          </a:p>
          <a:p>
            <a:pPr marL="685800" lvl="0" indent="-3429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 dirty="0"/>
              <a:t>Makes it possible to verify correctness</a:t>
            </a:r>
            <a:endParaRPr dirty="0"/>
          </a:p>
          <a:p>
            <a:pPr marL="685800" lvl="0" indent="-3429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 dirty="0"/>
              <a:t>Simplifies modifying and updating</a:t>
            </a:r>
            <a:endParaRPr dirty="0"/>
          </a:p>
          <a:p>
            <a:pPr marL="685800" lvl="0" indent="-3429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 dirty="0"/>
              <a:t>Promotes reuse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dirty="0"/>
              <a:t>Requirements</a:t>
            </a:r>
            <a:endParaRPr dirty="0"/>
          </a:p>
          <a:p>
            <a:pPr marL="685800" lvl="0" indent="-3429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 b="1" dirty="0">
                <a:solidFill>
                  <a:srgbClr val="0000FF"/>
                </a:solidFill>
              </a:rPr>
              <a:t>Docstrings </a:t>
            </a:r>
            <a:r>
              <a:rPr lang="en" sz="1800" dirty="0"/>
              <a:t>– Block quotes within triple “”” are called docstrings. They are used in the interpreter to provide help. For programs in this course</a:t>
            </a:r>
            <a:endParaRPr dirty="0"/>
          </a:p>
          <a:p>
            <a:pPr marL="800100" lvl="0" indent="-342900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280"/>
              <a:buFont typeface="Noto Sans Symbols"/>
              <a:buChar char="✔"/>
            </a:pPr>
            <a:r>
              <a:rPr lang="en" sz="1600" dirty="0">
                <a:solidFill>
                  <a:srgbClr val="0000FF"/>
                </a:solidFill>
              </a:rPr>
              <a:t>You must supply a header as a docstring. The header must include</a:t>
            </a:r>
            <a:endParaRPr dirty="0">
              <a:solidFill>
                <a:srgbClr val="0000FF"/>
              </a:solidFill>
            </a:endParaRPr>
          </a:p>
          <a:p>
            <a:pPr marL="800100" lvl="0" indent="-342900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280"/>
              <a:buFont typeface="Noto Sans Symbols"/>
              <a:buChar char="✔"/>
            </a:pPr>
            <a:r>
              <a:rPr lang="en" sz="1600" dirty="0">
                <a:solidFill>
                  <a:srgbClr val="0000FF"/>
                </a:solidFill>
              </a:rPr>
              <a:t>Purpose of the program</a:t>
            </a:r>
            <a:endParaRPr dirty="0">
              <a:solidFill>
                <a:srgbClr val="0000FF"/>
              </a:solidFill>
            </a:endParaRPr>
          </a:p>
          <a:p>
            <a:pPr marL="800100" lvl="0" indent="-342900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280"/>
              <a:buFont typeface="Noto Sans Symbols"/>
              <a:buChar char="✔"/>
            </a:pPr>
            <a:r>
              <a:rPr lang="en" sz="1600" dirty="0">
                <a:solidFill>
                  <a:srgbClr val="0000FF"/>
                </a:solidFill>
              </a:rPr>
              <a:t>Your name</a:t>
            </a:r>
            <a:endParaRPr dirty="0">
              <a:solidFill>
                <a:srgbClr val="0000FF"/>
              </a:solidFill>
            </a:endParaRPr>
          </a:p>
          <a:p>
            <a:pPr marL="800100" lvl="0" indent="-342900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280"/>
              <a:buFont typeface="Noto Sans Symbols"/>
              <a:buChar char="✔"/>
            </a:pPr>
            <a:r>
              <a:rPr lang="en" sz="1600" dirty="0">
                <a:solidFill>
                  <a:srgbClr val="0000FF"/>
                </a:solidFill>
              </a:rPr>
              <a:t>Date</a:t>
            </a:r>
            <a:endParaRPr dirty="0">
              <a:solidFill>
                <a:srgbClr val="0000FF"/>
              </a:solidFill>
            </a:endParaRPr>
          </a:p>
          <a:p>
            <a:pPr marL="685800" lvl="0" indent="-342900" algn="l" rtl="0">
              <a:spcBef>
                <a:spcPts val="200"/>
              </a:spcBef>
              <a:spcAft>
                <a:spcPts val="1200"/>
              </a:spcAft>
              <a:buClr>
                <a:schemeClr val="accent3"/>
              </a:buClr>
              <a:buSzPts val="1440"/>
              <a:buFont typeface="Arial"/>
              <a:buChar char="•"/>
            </a:pPr>
            <a:r>
              <a:rPr lang="en" sz="1800" b="1" dirty="0">
                <a:solidFill>
                  <a:srgbClr val="0000FF"/>
                </a:solidFill>
              </a:rPr>
              <a:t>Comments </a:t>
            </a:r>
            <a:r>
              <a:rPr lang="en" sz="1800" dirty="0"/>
              <a:t>–comments are introduced by </a:t>
            </a:r>
            <a:r>
              <a:rPr lang="en" sz="1800" dirty="0">
                <a:solidFill>
                  <a:srgbClr val="C00000"/>
                </a:solidFill>
              </a:rPr>
              <a:t>#</a:t>
            </a:r>
            <a:r>
              <a:rPr lang="en" sz="1800" dirty="0"/>
              <a:t>. Use comments to describe the steps in your program. </a:t>
            </a:r>
            <a:endParaRPr dirty="0"/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body" idx="2"/>
          </p:nvPr>
        </p:nvSpPr>
        <p:spPr>
          <a:xfrm>
            <a:off x="454192" y="516416"/>
            <a:ext cx="3875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Docstrings and Comments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4"/>
          </p:nvPr>
        </p:nvSpPr>
        <p:spPr>
          <a:xfrm>
            <a:off x="454192" y="1063274"/>
            <a:ext cx="8260500" cy="18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i="1">
                <a:solidFill>
                  <a:srgbClr val="0000FF"/>
                </a:solidFill>
              </a:rPr>
              <a:t>Programming Best Practices: Commenting and Clarity</a:t>
            </a:r>
            <a:endParaRPr>
              <a:solidFill>
                <a:srgbClr val="0000FF"/>
              </a:solidFill>
            </a:endParaRPr>
          </a:p>
          <a:p>
            <a:pPr marL="342900" lvl="0" indent="-32766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The header and comments should be written before you start writing any code</a:t>
            </a:r>
            <a:endParaRPr/>
          </a:p>
          <a:p>
            <a:pPr marL="685800" lvl="0" indent="-329183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Start with the header</a:t>
            </a:r>
            <a:endParaRPr/>
          </a:p>
          <a:p>
            <a:pPr marL="685800" lvl="0" indent="-329183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Add comments describing the actions</a:t>
            </a:r>
            <a:endParaRPr/>
          </a:p>
          <a:p>
            <a:pPr marL="685800" lvl="0" indent="-329183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Only then start programming</a:t>
            </a:r>
            <a:endParaRPr/>
          </a:p>
          <a:p>
            <a:pPr marL="342900" lvl="0" indent="0" algn="l" rtl="0">
              <a:spcBef>
                <a:spcPts val="200"/>
              </a:spcBef>
              <a:spcAft>
                <a:spcPts val="1200"/>
              </a:spcAft>
              <a:buClr>
                <a:srgbClr val="262626"/>
              </a:buClr>
              <a:buSzPct val="79999"/>
              <a:buNone/>
            </a:pPr>
            <a:r>
              <a:rPr lang="en" sz="1800"/>
              <a:t> 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435" y="2757551"/>
            <a:ext cx="7923129" cy="199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body" idx="2"/>
          </p:nvPr>
        </p:nvSpPr>
        <p:spPr>
          <a:xfrm>
            <a:off x="454192" y="552791"/>
            <a:ext cx="3875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Docstrings and Comments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654" y="1030703"/>
            <a:ext cx="7429501" cy="4034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body" idx="2"/>
          </p:nvPr>
        </p:nvSpPr>
        <p:spPr>
          <a:xfrm>
            <a:off x="454192" y="432641"/>
            <a:ext cx="3875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Debugging Option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95" name="Google Shape;295;p45"/>
          <p:cNvSpPr txBox="1">
            <a:spLocks noGrp="1"/>
          </p:cNvSpPr>
          <p:nvPr>
            <p:ph type="body" idx="4"/>
          </p:nvPr>
        </p:nvSpPr>
        <p:spPr>
          <a:xfrm>
            <a:off x="454192" y="1063275"/>
            <a:ext cx="82605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352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/>
              <a:t>Click on the       button if your code doesn’t run</a:t>
            </a:r>
            <a:endParaRPr/>
          </a:p>
          <a:p>
            <a:pPr marL="685800" lvl="0" indent="-33604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Hints and comments would be shown on the right side.</a:t>
            </a:r>
            <a:endParaRPr/>
          </a:p>
          <a:p>
            <a:pPr marL="342900" lvl="0" indent="0" algn="l" rtl="0">
              <a:spcBef>
                <a:spcPts val="200"/>
              </a:spcBef>
              <a:spcAft>
                <a:spcPts val="1200"/>
              </a:spcAft>
              <a:buClr>
                <a:srgbClr val="262626"/>
              </a:buClr>
              <a:buSzPct val="79999"/>
              <a:buNone/>
            </a:pPr>
            <a:r>
              <a:rPr lang="en" sz="1800"/>
              <a:t> </a:t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1689" y="1106447"/>
            <a:ext cx="333422" cy="31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97" y="1981201"/>
            <a:ext cx="8910206" cy="271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>
            <a:spLocks noGrp="1"/>
          </p:cNvSpPr>
          <p:nvPr>
            <p:ph type="pic" idx="3"/>
          </p:nvPr>
        </p:nvSpPr>
        <p:spPr>
          <a:xfrm>
            <a:off x="5520763" y="1133400"/>
            <a:ext cx="3525900" cy="287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IDLE to execute Python commands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0" y="361850"/>
            <a:ext cx="5215674" cy="45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2;p42">
            <a:extLst>
              <a:ext uri="{FF2B5EF4-FFF2-40B4-BE49-F238E27FC236}">
                <a16:creationId xmlns:a16="http://schemas.microsoft.com/office/drawing/2014/main" id="{01248F33-9DA4-AA42-B08A-1ADEE87560CB}"/>
              </a:ext>
            </a:extLst>
          </p:cNvPr>
          <p:cNvSpPr txBox="1">
            <a:spLocks/>
          </p:cNvSpPr>
          <p:nvPr/>
        </p:nvSpPr>
        <p:spPr>
          <a:xfrm>
            <a:off x="1006322" y="159930"/>
            <a:ext cx="7131353" cy="10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-US" sz="3500" b="1" dirty="0">
                <a:solidFill>
                  <a:schemeClr val="dk1"/>
                </a:solidFill>
              </a:rPr>
              <a:t>Variables</a:t>
            </a:r>
            <a:endParaRPr lang="en-US" sz="3500" dirty="0">
              <a:solidFill>
                <a:schemeClr val="dk1"/>
              </a:solidFill>
            </a:endParaRPr>
          </a:p>
        </p:txBody>
      </p:sp>
      <p:pic>
        <p:nvPicPr>
          <p:cNvPr id="2050" name="Picture 2" descr="Python Variables - Time to level up your coding skills - TechVidvan">
            <a:extLst>
              <a:ext uri="{FF2B5EF4-FFF2-40B4-BE49-F238E27FC236}">
                <a16:creationId xmlns:a16="http://schemas.microsoft.com/office/drawing/2014/main" id="{4B2B7C7A-A385-BF44-B578-8E71D3A0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88" y="1194559"/>
            <a:ext cx="6870023" cy="359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body" idx="2"/>
          </p:nvPr>
        </p:nvSpPr>
        <p:spPr>
          <a:xfrm>
            <a:off x="493194" y="216141"/>
            <a:ext cx="1699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Variables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4"/>
          </p:nvPr>
        </p:nvSpPr>
        <p:spPr>
          <a:xfrm>
            <a:off x="493194" y="828742"/>
            <a:ext cx="7870800" cy="3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 dirty="0">
                <a:solidFill>
                  <a:srgbClr val="0000FF"/>
                </a:solidFill>
              </a:rPr>
              <a:t>Define a Variable</a:t>
            </a:r>
            <a:endParaRPr dirty="0"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200"/>
              </a:spcBef>
              <a:spcAft>
                <a:spcPts val="0"/>
              </a:spcAft>
              <a:buSzPts val="1600"/>
              <a:buChar char="»"/>
            </a:pPr>
            <a:r>
              <a:rPr lang="en" dirty="0"/>
              <a:t>A variable is a value that you can change and access throughout your script (</a:t>
            </a:r>
            <a:r>
              <a:rPr lang="en" i="1" dirty="0"/>
              <a:t>variables are just names</a:t>
            </a:r>
            <a:r>
              <a:rPr lang="en" dirty="0"/>
              <a:t>)</a:t>
            </a:r>
            <a:endParaRPr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600"/>
              <a:buChar char="»"/>
            </a:pPr>
            <a:r>
              <a:rPr lang="en" dirty="0"/>
              <a:t>Variable names can only contain these characters:</a:t>
            </a:r>
            <a:endParaRPr dirty="0"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</a:pPr>
            <a:r>
              <a:rPr lang="en" sz="1800" dirty="0"/>
              <a:t>Lowercase letters (a through z)</a:t>
            </a:r>
            <a:endParaRPr dirty="0"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</a:pPr>
            <a:r>
              <a:rPr lang="en" sz="1800" dirty="0"/>
              <a:t>Uppercase letters (A through Z)</a:t>
            </a:r>
            <a:endParaRPr dirty="0"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</a:pPr>
            <a:r>
              <a:rPr lang="en" sz="1800" dirty="0"/>
              <a:t>Digits (0 through 9)</a:t>
            </a:r>
            <a:endParaRPr dirty="0"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</a:pPr>
            <a:r>
              <a:rPr lang="en" sz="1800" dirty="0"/>
              <a:t>Underscore (_)</a:t>
            </a:r>
            <a:endParaRPr dirty="0"/>
          </a:p>
          <a:p>
            <a:pPr marL="342900" lvl="0" indent="-342900" algn="l" rtl="0">
              <a:spcBef>
                <a:spcPts val="200"/>
              </a:spcBef>
              <a:spcAft>
                <a:spcPts val="0"/>
              </a:spcAft>
              <a:buSzPts val="1440"/>
              <a:buChar char="»"/>
            </a:pPr>
            <a:r>
              <a:rPr lang="en" sz="1800" b="1" dirty="0"/>
              <a:t>Names cannot begin with a digit</a:t>
            </a:r>
            <a:endParaRPr dirty="0"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 dirty="0">
                <a:solidFill>
                  <a:srgbClr val="0000FF"/>
                </a:solidFill>
              </a:rPr>
              <a:t>1</a:t>
            </a:r>
            <a:endParaRPr dirty="0">
              <a:solidFill>
                <a:srgbClr val="0000FF"/>
              </a:solidFill>
            </a:endParaRPr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 dirty="0">
                <a:solidFill>
                  <a:srgbClr val="0000FF"/>
                </a:solidFill>
              </a:rPr>
              <a:t>1a</a:t>
            </a:r>
            <a:endParaRPr dirty="0">
              <a:solidFill>
                <a:srgbClr val="0000FF"/>
              </a:solidFill>
            </a:endParaRPr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 dirty="0">
                <a:solidFill>
                  <a:srgbClr val="0000FF"/>
                </a:solidFill>
              </a:rPr>
              <a:t>1_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306" name="Google Shape;306;p46"/>
          <p:cNvSpPr/>
          <p:nvPr/>
        </p:nvSpPr>
        <p:spPr>
          <a:xfrm>
            <a:off x="1895600" y="4012959"/>
            <a:ext cx="914400" cy="914400"/>
          </a:xfrm>
          <a:prstGeom prst="mathMultiply">
            <a:avLst>
              <a:gd name="adj1" fmla="val 23520"/>
            </a:avLst>
          </a:prstGeom>
          <a:gradFill>
            <a:gsLst>
              <a:gs pos="0">
                <a:srgbClr val="E3001B"/>
              </a:gs>
              <a:gs pos="100000">
                <a:srgbClr val="FF848B"/>
              </a:gs>
            </a:gsLst>
            <a:lin ang="16200038" scaled="0"/>
          </a:gradFill>
          <a:ln w="9525" cap="flat" cmpd="sng">
            <a:solidFill>
              <a:srgbClr val="C70A2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>
            <a:spLocks noGrp="1"/>
          </p:cNvSpPr>
          <p:nvPr>
            <p:ph type="body" idx="2"/>
          </p:nvPr>
        </p:nvSpPr>
        <p:spPr>
          <a:xfrm>
            <a:off x="454193" y="315050"/>
            <a:ext cx="1699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Variables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14" name="Google Shape;314;p47"/>
          <p:cNvSpPr txBox="1">
            <a:spLocks noGrp="1"/>
          </p:cNvSpPr>
          <p:nvPr>
            <p:ph type="body" idx="4"/>
          </p:nvPr>
        </p:nvSpPr>
        <p:spPr>
          <a:xfrm>
            <a:off x="454192" y="911985"/>
            <a:ext cx="7323900" cy="16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>
                <a:solidFill>
                  <a:srgbClr val="0000FF"/>
                </a:solidFill>
              </a:rPr>
              <a:t>Define a Variable</a:t>
            </a:r>
            <a:endParaRPr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200"/>
              </a:spcBef>
              <a:spcAft>
                <a:spcPts val="0"/>
              </a:spcAft>
              <a:buSzPts val="1600"/>
              <a:buChar char="»"/>
            </a:pPr>
            <a:r>
              <a:rPr lang="en"/>
              <a:t>Pick variable names that are distinctive and memorable</a:t>
            </a:r>
            <a:endParaRPr/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00FF"/>
                </a:solidFill>
              </a:rPr>
              <a:t>course = 'Python 101'</a:t>
            </a:r>
            <a:endParaRPr>
              <a:solidFill>
                <a:srgbClr val="0000FF"/>
              </a:solidFill>
            </a:endParaRPr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00FF"/>
                </a:solidFill>
              </a:rPr>
              <a:t>dnaseq = 'ATGCCTGAG'</a:t>
            </a:r>
            <a:endParaRPr sz="1800">
              <a:solidFill>
                <a:srgbClr val="0000FF"/>
              </a:solidFill>
            </a:endParaRPr>
          </a:p>
          <a:p>
            <a:pPr marL="694944" lvl="0" indent="-347472" algn="l" rtl="0">
              <a:spcBef>
                <a:spcPts val="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Helvetica Neue"/>
              <a:buChar char="•"/>
            </a:pPr>
            <a:r>
              <a:rPr lang="en" sz="1800">
                <a:solidFill>
                  <a:srgbClr val="0000FF"/>
                </a:solidFill>
              </a:rPr>
              <a:t>num = 100</a:t>
            </a:r>
            <a:endParaRPr sz="1800">
              <a:solidFill>
                <a:srgbClr val="0000FF"/>
              </a:solidFill>
            </a:endParaRPr>
          </a:p>
        </p:txBody>
      </p:sp>
      <p:grpSp>
        <p:nvGrpSpPr>
          <p:cNvPr id="315" name="Google Shape;315;p47"/>
          <p:cNvGrpSpPr/>
          <p:nvPr/>
        </p:nvGrpSpPr>
        <p:grpSpPr>
          <a:xfrm>
            <a:off x="1235101" y="2556568"/>
            <a:ext cx="7187100" cy="2330432"/>
            <a:chOff x="1241618" y="2524200"/>
            <a:chExt cx="7187100" cy="2330432"/>
          </a:xfrm>
        </p:grpSpPr>
        <p:pic>
          <p:nvPicPr>
            <p:cNvPr id="316" name="Google Shape;316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45292" y="3179632"/>
              <a:ext cx="4783276" cy="167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47"/>
            <p:cNvSpPr/>
            <p:nvPr/>
          </p:nvSpPr>
          <p:spPr>
            <a:xfrm>
              <a:off x="1241618" y="2524200"/>
              <a:ext cx="718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ctr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Merriweather Sans"/>
                <a:buChar char="»"/>
              </a:pPr>
              <a:r>
                <a:rPr lang="en" sz="2000" b="1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Don’t use any of these for variable names, because they are Python’s reserved words!</a:t>
              </a:r>
              <a:endParaRPr b="1"/>
            </a:p>
          </p:txBody>
        </p:sp>
      </p:grpSp>
      <p:sp>
        <p:nvSpPr>
          <p:cNvPr id="318" name="Google Shape;318;p47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body" idx="2"/>
          </p:nvPr>
        </p:nvSpPr>
        <p:spPr>
          <a:xfrm>
            <a:off x="462595" y="342747"/>
            <a:ext cx="2965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Basic variable types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4"/>
          </p:nvPr>
        </p:nvSpPr>
        <p:spPr>
          <a:xfrm>
            <a:off x="320152" y="921184"/>
            <a:ext cx="5960100" cy="43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 b="1" dirty="0"/>
              <a:t>Integer numbers</a:t>
            </a:r>
            <a:endParaRPr dirty="0"/>
          </a:p>
          <a:p>
            <a:pPr marL="694944" lvl="0" indent="-324612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Helvetica Neue"/>
              <a:buChar char="•"/>
            </a:pPr>
            <a:r>
              <a:rPr lang="en" sz="1600" dirty="0">
                <a:solidFill>
                  <a:srgbClr val="0070C0"/>
                </a:solidFill>
              </a:rPr>
              <a:t>100</a:t>
            </a:r>
            <a:endParaRPr sz="1600" dirty="0">
              <a:solidFill>
                <a:srgbClr val="0070C0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70C0"/>
              </a:solidFill>
            </a:endParaRPr>
          </a:p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 b="1" dirty="0"/>
              <a:t>Floating point numbers</a:t>
            </a:r>
            <a:endParaRPr dirty="0"/>
          </a:p>
          <a:p>
            <a:pPr marL="694944" lvl="0" indent="-324612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elvetica Neue"/>
              <a:buChar char="•"/>
            </a:pPr>
            <a:r>
              <a:rPr lang="en" sz="1600" dirty="0">
                <a:solidFill>
                  <a:srgbClr val="0000FF"/>
                </a:solidFill>
              </a:rPr>
              <a:t>3.1415926</a:t>
            </a:r>
            <a:endParaRPr sz="1600" dirty="0">
              <a:solidFill>
                <a:srgbClr val="0000FF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FF"/>
              </a:solidFill>
            </a:endParaRPr>
          </a:p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 b="1" dirty="0"/>
              <a:t>Strings</a:t>
            </a:r>
            <a:endParaRPr dirty="0"/>
          </a:p>
          <a:p>
            <a:pPr marL="342900" lvl="0" indent="-324612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 sz="1600" dirty="0"/>
              <a:t>A sequence of zero or more characters that are enclosed within </a:t>
            </a:r>
            <a:r>
              <a:rPr lang="en" sz="1600" dirty="0">
                <a:solidFill>
                  <a:srgbClr val="0000FF"/>
                </a:solidFill>
              </a:rPr>
              <a:t>either a pair of single quotes or a pair of double quotes. String is immutable.</a:t>
            </a:r>
            <a:endParaRPr sz="1600" dirty="0">
              <a:solidFill>
                <a:srgbClr val="0000FF"/>
              </a:solidFill>
            </a:endParaRPr>
          </a:p>
          <a:p>
            <a:pPr marL="694944" lvl="0" indent="-324612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elvetica Neue"/>
              <a:buChar char="•"/>
            </a:pPr>
            <a:r>
              <a:rPr lang="en" sz="1600" dirty="0">
                <a:solidFill>
                  <a:srgbClr val="0000FF"/>
                </a:solidFill>
              </a:rPr>
              <a:t>A string can include letters, digits, punctuation, white spaces and other characters (</a:t>
            </a:r>
            <a:r>
              <a:rPr lang="en" sz="1600" dirty="0" err="1">
                <a:solidFill>
                  <a:srgbClr val="0000FF"/>
                </a:solidFill>
              </a:rPr>
              <a:t>Eg.</a:t>
            </a:r>
            <a:r>
              <a:rPr lang="en" sz="1600" dirty="0">
                <a:solidFill>
                  <a:srgbClr val="0000FF"/>
                </a:solidFill>
              </a:rPr>
              <a:t> </a:t>
            </a:r>
            <a:r>
              <a:rPr lang="en" sz="1600" dirty="0" err="1">
                <a:solidFill>
                  <a:srgbClr val="0000FF"/>
                </a:solidFill>
              </a:rPr>
              <a:t>dnaseq</a:t>
            </a:r>
            <a:r>
              <a:rPr lang="en" sz="1600" dirty="0">
                <a:solidFill>
                  <a:srgbClr val="0000FF"/>
                </a:solidFill>
              </a:rPr>
              <a:t> = '</a:t>
            </a: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ANTGCTG</a:t>
            </a:r>
            <a:r>
              <a:rPr lang="en" sz="1600" dirty="0">
                <a:solidFill>
                  <a:srgbClr val="0000FF"/>
                </a:solidFill>
              </a:rPr>
              <a:t>’ ) </a:t>
            </a:r>
            <a:endParaRPr sz="1600" dirty="0">
              <a:solidFill>
                <a:srgbClr val="0000FF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FF"/>
              </a:solidFill>
            </a:endParaRPr>
          </a:p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 b="1" dirty="0"/>
              <a:t>Boolean</a:t>
            </a:r>
            <a:endParaRPr dirty="0"/>
          </a:p>
          <a:p>
            <a:pPr marL="694944" lvl="0" indent="-324612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elvetica Neue"/>
              <a:buChar char="•"/>
            </a:pPr>
            <a:r>
              <a:rPr lang="en" sz="1600" dirty="0">
                <a:solidFill>
                  <a:srgbClr val="0000FF"/>
                </a:solidFill>
              </a:rPr>
              <a:t>True</a:t>
            </a:r>
            <a:endParaRPr dirty="0">
              <a:solidFill>
                <a:srgbClr val="0000FF"/>
              </a:solidFill>
            </a:endParaRPr>
          </a:p>
          <a:p>
            <a:pPr marL="694944" lvl="0" indent="-324612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Helvetica Neue"/>
              <a:buChar char="•"/>
            </a:pPr>
            <a:r>
              <a:rPr lang="en" sz="1600" dirty="0">
                <a:solidFill>
                  <a:srgbClr val="0000FF"/>
                </a:solidFill>
              </a:rPr>
              <a:t>False</a:t>
            </a:r>
            <a:endParaRPr sz="1600" dirty="0">
              <a:solidFill>
                <a:srgbClr val="0000FF"/>
              </a:solidFill>
            </a:endParaRPr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B050"/>
              </a:solidFill>
            </a:endParaRPr>
          </a:p>
          <a:p>
            <a:pPr marL="342900" lvl="0" indent="-320040" algn="l" rtl="0">
              <a:spcBef>
                <a:spcPts val="0"/>
              </a:spcBef>
              <a:spcAft>
                <a:spcPts val="0"/>
              </a:spcAft>
              <a:buSzPct val="88888"/>
              <a:buChar char="»"/>
            </a:pPr>
            <a:r>
              <a:rPr lang="en" dirty="0"/>
              <a:t>There is also a special no-value value called </a:t>
            </a:r>
            <a:r>
              <a:rPr lang="en" b="1" u="sng" dirty="0">
                <a:solidFill>
                  <a:schemeClr val="dk1"/>
                </a:solidFill>
              </a:rPr>
              <a:t>None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(When the value is None, nothing is printed, since None means “nothing“)</a:t>
            </a:r>
            <a:endParaRPr sz="1800" dirty="0">
              <a:solidFill>
                <a:schemeClr val="dk1"/>
              </a:solidFill>
            </a:endParaRPr>
          </a:p>
          <a:p>
            <a:pPr marL="694944" lvl="0" indent="-233172" algn="l" rtl="0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Helvetica Neue"/>
              <a:buNone/>
            </a:pPr>
            <a:endParaRPr sz="1800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SzPct val="80000"/>
              <a:buNone/>
            </a:pPr>
            <a:endParaRPr dirty="0"/>
          </a:p>
        </p:txBody>
      </p:sp>
      <p:sp>
        <p:nvSpPr>
          <p:cNvPr id="326" name="Google Shape;326;p48"/>
          <p:cNvSpPr/>
          <p:nvPr/>
        </p:nvSpPr>
        <p:spPr>
          <a:xfrm>
            <a:off x="6094225" y="2275825"/>
            <a:ext cx="31296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print (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4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quote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quote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print 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''</a:t>
            </a:r>
            <a:r>
              <a:rPr lang="en" sz="14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quote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''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double quote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print 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'''</a:t>
            </a:r>
            <a:r>
              <a:rPr lang="en" sz="14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single quote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'''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single quote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print 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'''''</a:t>
            </a:r>
            <a:r>
              <a:rPr lang="en" sz="14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double quote”””</a:t>
            </a:r>
            <a:r>
              <a:rPr lang="en" sz="14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double quote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48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2;p42">
            <a:extLst>
              <a:ext uri="{FF2B5EF4-FFF2-40B4-BE49-F238E27FC236}">
                <a16:creationId xmlns:a16="http://schemas.microsoft.com/office/drawing/2014/main" id="{01248F33-9DA4-AA42-B08A-1ADEE87560CB}"/>
              </a:ext>
            </a:extLst>
          </p:cNvPr>
          <p:cNvSpPr txBox="1">
            <a:spLocks/>
          </p:cNvSpPr>
          <p:nvPr/>
        </p:nvSpPr>
        <p:spPr>
          <a:xfrm>
            <a:off x="1006322" y="159930"/>
            <a:ext cx="7131353" cy="10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-US" sz="3500" b="1" dirty="0">
                <a:solidFill>
                  <a:schemeClr val="dk1"/>
                </a:solidFill>
              </a:rPr>
              <a:t>Operators</a:t>
            </a:r>
            <a:endParaRPr lang="en-US" sz="3500" dirty="0">
              <a:solidFill>
                <a:schemeClr val="dk1"/>
              </a:solidFill>
            </a:endParaRPr>
          </a:p>
        </p:txBody>
      </p:sp>
      <p:pic>
        <p:nvPicPr>
          <p:cNvPr id="3074" name="Picture 2" descr="Python Operator - Types of Operators in Python - DataFlair">
            <a:extLst>
              <a:ext uri="{FF2B5EF4-FFF2-40B4-BE49-F238E27FC236}">
                <a16:creationId xmlns:a16="http://schemas.microsoft.com/office/drawing/2014/main" id="{6FE8FB94-6AF1-7948-84D8-75382F42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9" y="806694"/>
            <a:ext cx="7084711" cy="42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39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>
            <a:spLocks noGrp="1"/>
          </p:cNvSpPr>
          <p:nvPr>
            <p:ph type="body" idx="2"/>
          </p:nvPr>
        </p:nvSpPr>
        <p:spPr>
          <a:xfrm>
            <a:off x="399998" y="318378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4"/>
          </p:nvPr>
        </p:nvSpPr>
        <p:spPr>
          <a:xfrm>
            <a:off x="400006" y="754206"/>
            <a:ext cx="7506000" cy="7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>
                <a:solidFill>
                  <a:schemeClr val="dk1"/>
                </a:solidFill>
              </a:rPr>
              <a:t>An operator is a symbol that indicates a calculation using one or more operands.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399998" y="1316250"/>
            <a:ext cx="295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 Operator</a:t>
            </a:r>
            <a:endParaRPr sz="2000" b="1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36" name="Google Shape;336;p49"/>
          <p:cNvGraphicFramePr/>
          <p:nvPr/>
        </p:nvGraphicFramePr>
        <p:xfrm>
          <a:off x="511370" y="1716452"/>
          <a:ext cx="7592550" cy="3423690"/>
        </p:xfrm>
        <a:graphic>
          <a:graphicData uri="http://schemas.openxmlformats.org/drawingml/2006/table">
            <a:tbl>
              <a:tblPr firstRow="1" bandRow="1">
                <a:noFill/>
                <a:tableStyleId>{BCFEFE3D-55F5-4139-9F52-DB8ADC9F4C31}</a:tableStyleId>
              </a:tblPr>
              <a:tblGrid>
                <a:gridCol w="143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Example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 Addition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Adds values on either side of the operator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+ 2</a:t>
                      </a:r>
                      <a:endParaRPr b="1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	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 Subtraction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Subtracts right hand operand from left hand operand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–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* Multiplication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Multiplies values on either side of the operator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*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 Division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Divides left hand operand by right hand operand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/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// Integer Division</a:t>
                      </a:r>
                      <a:endParaRPr sz="11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whole number smaller than the floating point result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//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 Modulus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Integer remainder after b/a	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5 %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** Exponent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Performs exponential (power) calculation on operators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&gt;&gt;&gt; 5 ** 2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7" name="Google Shape;337;p49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>
            <a:spLocks noGrp="1"/>
          </p:cNvSpPr>
          <p:nvPr>
            <p:ph type="body" idx="2"/>
          </p:nvPr>
        </p:nvSpPr>
        <p:spPr>
          <a:xfrm>
            <a:off x="400006" y="385878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400006" y="863782"/>
            <a:ext cx="226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</a:t>
            </a:r>
            <a:r>
              <a:rPr lang="en" sz="1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Operator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45" name="Google Shape;345;p50"/>
          <p:cNvGraphicFramePr/>
          <p:nvPr/>
        </p:nvGraphicFramePr>
        <p:xfrm>
          <a:off x="434675" y="1255293"/>
          <a:ext cx="8496950" cy="3753590"/>
        </p:xfrm>
        <a:graphic>
          <a:graphicData uri="http://schemas.openxmlformats.org/drawingml/2006/table">
            <a:tbl>
              <a:tblPr firstRow="1" bandRow="1">
                <a:noFill/>
                <a:tableStyleId>{BCFEFE3D-55F5-4139-9F52-DB8ADC9F4C31}</a:tableStyleId>
              </a:tblPr>
              <a:tblGrid>
                <a:gridCol w="119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Operator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Example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=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Assigns values from right side expression to left side operand</a:t>
                      </a:r>
                      <a:endParaRPr sz="1150" b="0" i="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= a + b assigns c the values of a + b	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+= Add AND</a:t>
                      </a:r>
                      <a:endParaRPr sz="115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adds right operand to the left operand and assign the result to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+= a is equivalent to c = c + a </a:t>
                      </a:r>
                      <a:endParaRPr b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+= 1 is equivalent to c = c + 1</a:t>
                      </a:r>
                      <a:r>
                        <a:rPr lang="en" sz="1150" b="1" i="0" u="none" strike="noStrike"/>
                        <a:t>	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-= Subtract AND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subtracts right operand to the left operand and assign the result to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-= a is equivalent to c = c - a </a:t>
                      </a:r>
                      <a:endParaRPr b="1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*= Subtract AND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multiplies right operand to the left operand and assign the result to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*= a is equivalent to c = c * a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/= Divide AND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divides left operand to the right operand and assign the result to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sz="1150" b="0" i="0" u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/= a is equivalent to c = c / a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//= Integer Division AND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performs floor division on operators and assign value to the left operand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//= a is equivalent to c = c // a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%= Modulus AND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It takes modulus using two operands and assign the result to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%= a is equivalent to c = c % a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** Exponent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Helvetica Neue"/>
                        <a:buNone/>
                      </a:pP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Performs exponential (power) calculation on operators and assign value to the left operand</a:t>
                      </a:r>
                      <a:r>
                        <a:rPr lang="en" sz="1150" b="0" i="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	</a:t>
                      </a:r>
                      <a:endParaRPr sz="1150" b="0" i="0" u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 b="1" i="0" u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 **= a is equivalent to c = c ** a</a:t>
                      </a:r>
                      <a:endParaRPr sz="115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6" name="Google Shape;346;p50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body" idx="2"/>
          </p:nvPr>
        </p:nvSpPr>
        <p:spPr>
          <a:xfrm>
            <a:off x="400001" y="412967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53" name="Google Shape;353;p51"/>
          <p:cNvSpPr/>
          <p:nvPr/>
        </p:nvSpPr>
        <p:spPr>
          <a:xfrm>
            <a:off x="400006" y="863782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1"/>
          <p:cNvSpPr/>
          <p:nvPr/>
        </p:nvSpPr>
        <p:spPr>
          <a:xfrm>
            <a:off x="400001" y="1795025"/>
            <a:ext cx="8010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Beginning programmers are often puzzled by syntax such as </a:t>
            </a:r>
            <a:endParaRPr b="1"/>
          </a:p>
          <a:p>
            <a:pPr marL="0" marR="0" lvl="0" indent="347472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 = 2</a:t>
            </a:r>
            <a:endParaRPr>
              <a:solidFill>
                <a:srgbClr val="0000FF"/>
              </a:solidFill>
            </a:endParaRPr>
          </a:p>
          <a:p>
            <a:pPr marL="0" marR="0" lvl="0" indent="347472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 = 4 + b</a:t>
            </a:r>
            <a:endParaRPr>
              <a:solidFill>
                <a:srgbClr val="0000FF"/>
              </a:solidFill>
            </a:endParaRPr>
          </a:p>
          <a:p>
            <a:pPr marL="0" marR="0" lvl="0" indent="347472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print (b)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1465678" y="3868633"/>
            <a:ext cx="645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you run this,</a:t>
            </a:r>
            <a:br>
              <a:rPr lang="en" sz="25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5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you think the answer is?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1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body" idx="2"/>
          </p:nvPr>
        </p:nvSpPr>
        <p:spPr>
          <a:xfrm>
            <a:off x="400006" y="276982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63" name="Google Shape;363;p52"/>
          <p:cNvSpPr/>
          <p:nvPr/>
        </p:nvSpPr>
        <p:spPr>
          <a:xfrm>
            <a:off x="400006" y="754882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4"/>
          </p:nvPr>
        </p:nvSpPr>
        <p:spPr>
          <a:xfrm>
            <a:off x="215413" y="2467514"/>
            <a:ext cx="85425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 Sans"/>
              <a:buChar char="»"/>
            </a:pPr>
            <a:r>
              <a:rPr lang="en" sz="1650"/>
              <a:t>Think of variables as boxes</a:t>
            </a:r>
            <a:endParaRPr sz="1650"/>
          </a:p>
          <a:p>
            <a:pPr marL="525780" lvl="0" indent="-17399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Char char="•"/>
            </a:pPr>
            <a:r>
              <a:rPr lang="en" sz="1525"/>
              <a:t>a box is a location in memory</a:t>
            </a:r>
            <a:endParaRPr sz="1650"/>
          </a:p>
          <a:p>
            <a:pPr marL="525780" lvl="0" indent="-17399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Char char="•"/>
            </a:pPr>
            <a:r>
              <a:rPr lang="en" sz="1525"/>
              <a:t>the variable name is a label on the box, or the name of the box if you like</a:t>
            </a:r>
            <a:endParaRPr sz="1650"/>
          </a:p>
          <a:p>
            <a:pPr marL="525780" lvl="0" indent="-17399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Char char="•"/>
            </a:pPr>
            <a:r>
              <a:rPr lang="en" sz="1525"/>
              <a:t>b = 2 copies a value from a temporary location into the box </a:t>
            </a:r>
            <a:endParaRPr sz="1650"/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</a:pPr>
            <a:endParaRPr sz="1650"/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endParaRPr sz="1650"/>
          </a:p>
        </p:txBody>
      </p:sp>
      <p:grpSp>
        <p:nvGrpSpPr>
          <p:cNvPr id="365" name="Google Shape;365;p52"/>
          <p:cNvGrpSpPr/>
          <p:nvPr/>
        </p:nvGrpSpPr>
        <p:grpSpPr>
          <a:xfrm>
            <a:off x="2055460" y="3440918"/>
            <a:ext cx="3239736" cy="1447833"/>
            <a:chOff x="2055460" y="3440918"/>
            <a:chExt cx="3239736" cy="1447833"/>
          </a:xfrm>
        </p:grpSpPr>
        <p:sp>
          <p:nvSpPr>
            <p:cNvPr id="366" name="Google Shape;366;p52"/>
            <p:cNvSpPr/>
            <p:nvPr/>
          </p:nvSpPr>
          <p:spPr>
            <a:xfrm>
              <a:off x="2799536" y="3810250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2799536" y="4513026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2"/>
            <p:cNvSpPr txBox="1"/>
            <p:nvPr/>
          </p:nvSpPr>
          <p:spPr>
            <a:xfrm>
              <a:off x="2676894" y="3440918"/>
              <a:ext cx="61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tmp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52"/>
            <p:cNvSpPr txBox="1"/>
            <p:nvPr/>
          </p:nvSpPr>
          <p:spPr>
            <a:xfrm>
              <a:off x="2055460" y="4513948"/>
              <a:ext cx="51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cxnSp>
          <p:nvCxnSpPr>
            <p:cNvPr id="370" name="Google Shape;370;p52"/>
            <p:cNvCxnSpPr/>
            <p:nvPr/>
          </p:nvCxnSpPr>
          <p:spPr>
            <a:xfrm>
              <a:off x="2442877" y="4695906"/>
              <a:ext cx="351000" cy="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371" name="Google Shape;371;p52"/>
            <p:cNvSpPr/>
            <p:nvPr/>
          </p:nvSpPr>
          <p:spPr>
            <a:xfrm>
              <a:off x="4806738" y="3815753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372" name="Google Shape;372;p52"/>
            <p:cNvSpPr/>
            <p:nvPr/>
          </p:nvSpPr>
          <p:spPr>
            <a:xfrm>
              <a:off x="4806738" y="4518529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373" name="Google Shape;373;p52"/>
            <p:cNvSpPr txBox="1"/>
            <p:nvPr/>
          </p:nvSpPr>
          <p:spPr>
            <a:xfrm>
              <a:off x="4684096" y="3446421"/>
              <a:ext cx="61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tmp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52"/>
            <p:cNvSpPr txBox="1"/>
            <p:nvPr/>
          </p:nvSpPr>
          <p:spPr>
            <a:xfrm>
              <a:off x="4062662" y="4519451"/>
              <a:ext cx="51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cxnSp>
          <p:nvCxnSpPr>
            <p:cNvPr id="375" name="Google Shape;375;p52"/>
            <p:cNvCxnSpPr/>
            <p:nvPr/>
          </p:nvCxnSpPr>
          <p:spPr>
            <a:xfrm>
              <a:off x="4450079" y="4701409"/>
              <a:ext cx="351000" cy="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376" name="Google Shape;376;p52"/>
            <p:cNvSpPr txBox="1"/>
            <p:nvPr/>
          </p:nvSpPr>
          <p:spPr>
            <a:xfrm>
              <a:off x="3580561" y="3991344"/>
              <a:ext cx="81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= 2</a:t>
              </a:r>
              <a:endParaRPr/>
            </a:p>
          </p:txBody>
        </p:sp>
      </p:grpSp>
      <p:sp>
        <p:nvSpPr>
          <p:cNvPr id="377" name="Google Shape;377;p52"/>
          <p:cNvSpPr/>
          <p:nvPr/>
        </p:nvSpPr>
        <p:spPr>
          <a:xfrm>
            <a:off x="215426" y="1405550"/>
            <a:ext cx="8253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 b="1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Beginning programmers are often puzzled by syntax such as </a:t>
            </a:r>
            <a:endParaRPr b="1"/>
          </a:p>
          <a:p>
            <a:pPr marL="0" marR="0" lvl="0" indent="347472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 = 2</a:t>
            </a:r>
            <a:endParaRPr>
              <a:solidFill>
                <a:srgbClr val="0000FF"/>
              </a:solidFill>
            </a:endParaRPr>
          </a:p>
          <a:p>
            <a:pPr marL="0" marR="0" lvl="0" indent="347472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 = 4 + b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2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 txBox="1">
            <a:spLocks noGrp="1"/>
          </p:cNvSpPr>
          <p:nvPr>
            <p:ph type="body" idx="2"/>
          </p:nvPr>
        </p:nvSpPr>
        <p:spPr>
          <a:xfrm>
            <a:off x="400006" y="236653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85" name="Google Shape;385;p53"/>
          <p:cNvSpPr/>
          <p:nvPr/>
        </p:nvSpPr>
        <p:spPr>
          <a:xfrm>
            <a:off x="400006" y="714557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53"/>
          <p:cNvSpPr txBox="1">
            <a:spLocks noGrp="1"/>
          </p:cNvSpPr>
          <p:nvPr>
            <p:ph type="body" idx="4"/>
          </p:nvPr>
        </p:nvSpPr>
        <p:spPr>
          <a:xfrm>
            <a:off x="223789" y="1415135"/>
            <a:ext cx="6093000" cy="16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2893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80"/>
              <a:buFont typeface="Merriweather Sans"/>
              <a:buChar char="»"/>
            </a:pPr>
            <a:r>
              <a:rPr lang="en" sz="1600" dirty="0"/>
              <a:t>Think of variables as boxes</a:t>
            </a:r>
            <a:endParaRPr sz="1600" dirty="0"/>
          </a:p>
          <a:p>
            <a:pPr marL="0" lvl="0" indent="347472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792"/>
              <a:buNone/>
            </a:pPr>
            <a:r>
              <a:rPr lang="en" sz="1490" dirty="0">
                <a:solidFill>
                  <a:srgbClr val="0000FF"/>
                </a:solidFill>
              </a:rPr>
              <a:t>b = 2</a:t>
            </a:r>
            <a:endParaRPr sz="1600" dirty="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792"/>
              <a:buNone/>
            </a:pPr>
            <a:r>
              <a:rPr lang="en" sz="1490" dirty="0">
                <a:solidFill>
                  <a:srgbClr val="0000FF"/>
                </a:solidFill>
              </a:rPr>
              <a:t>b = 4 + b</a:t>
            </a:r>
            <a:endParaRPr sz="1490" dirty="0">
              <a:solidFill>
                <a:srgbClr val="0000FF"/>
              </a:solidFill>
            </a:endParaRPr>
          </a:p>
          <a:p>
            <a:pPr marL="525780" lvl="0" indent="-173482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292"/>
              <a:buFont typeface="Arial"/>
              <a:buChar char="•"/>
            </a:pPr>
            <a:r>
              <a:rPr lang="en" sz="1490" dirty="0"/>
              <a:t>4 is loaded in a temporary space</a:t>
            </a:r>
            <a:endParaRPr sz="1600" dirty="0"/>
          </a:p>
          <a:p>
            <a:pPr marL="525780" lvl="0" indent="-173482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292"/>
              <a:buFont typeface="Arial"/>
              <a:buChar char="•"/>
            </a:pPr>
            <a:r>
              <a:rPr lang="en" sz="1490" dirty="0"/>
              <a:t>b is added to 2 in the temporary space</a:t>
            </a:r>
            <a:endParaRPr sz="1600" dirty="0"/>
          </a:p>
          <a:p>
            <a:pPr marL="525780" lvl="0" indent="-173482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1292"/>
              <a:buFont typeface="Arial"/>
              <a:buChar char="•"/>
            </a:pPr>
            <a:r>
              <a:rPr lang="en" sz="1490" dirty="0"/>
              <a:t>the result is copied back into b </a:t>
            </a:r>
            <a:endParaRPr sz="1600" dirty="0"/>
          </a:p>
          <a:p>
            <a:pPr marL="525780" lvl="0" indent="-91440" algn="l" rtl="0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ts val="792"/>
              <a:buFont typeface="Arial"/>
              <a:buNone/>
            </a:pPr>
            <a:endParaRPr sz="1490" dirty="0"/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880"/>
              <a:buNone/>
            </a:pPr>
            <a:endParaRPr sz="1600" dirty="0"/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880"/>
              <a:buNone/>
            </a:pPr>
            <a:endParaRPr sz="1600" dirty="0"/>
          </a:p>
        </p:txBody>
      </p:sp>
      <p:grpSp>
        <p:nvGrpSpPr>
          <p:cNvPr id="387" name="Google Shape;387;p53"/>
          <p:cNvGrpSpPr/>
          <p:nvPr/>
        </p:nvGrpSpPr>
        <p:grpSpPr>
          <a:xfrm>
            <a:off x="755369" y="2894387"/>
            <a:ext cx="5645093" cy="2081020"/>
            <a:chOff x="496425" y="2890341"/>
            <a:chExt cx="5645093" cy="2081020"/>
          </a:xfrm>
        </p:grpSpPr>
        <p:sp>
          <p:nvSpPr>
            <p:cNvPr id="388" name="Google Shape;388;p53"/>
            <p:cNvSpPr/>
            <p:nvPr/>
          </p:nvSpPr>
          <p:spPr>
            <a:xfrm>
              <a:off x="1240501" y="3259673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  <p:sp>
          <p:nvSpPr>
            <p:cNvPr id="389" name="Google Shape;389;p53"/>
            <p:cNvSpPr/>
            <p:nvPr/>
          </p:nvSpPr>
          <p:spPr>
            <a:xfrm>
              <a:off x="1240501" y="4190168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390" name="Google Shape;390;p53"/>
            <p:cNvSpPr txBox="1"/>
            <p:nvPr/>
          </p:nvSpPr>
          <p:spPr>
            <a:xfrm>
              <a:off x="1117859" y="2890341"/>
              <a:ext cx="61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tmp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3"/>
            <p:cNvSpPr txBox="1"/>
            <p:nvPr/>
          </p:nvSpPr>
          <p:spPr>
            <a:xfrm>
              <a:off x="496425" y="4191090"/>
              <a:ext cx="51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cxnSp>
          <p:nvCxnSpPr>
            <p:cNvPr id="392" name="Google Shape;392;p53"/>
            <p:cNvCxnSpPr/>
            <p:nvPr/>
          </p:nvCxnSpPr>
          <p:spPr>
            <a:xfrm>
              <a:off x="883842" y="4373048"/>
              <a:ext cx="351000" cy="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393" name="Google Shape;393;p53"/>
            <p:cNvSpPr/>
            <p:nvPr/>
          </p:nvSpPr>
          <p:spPr>
            <a:xfrm>
              <a:off x="3247702" y="3265176"/>
              <a:ext cx="5850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 + 4</a:t>
              </a:r>
              <a:endParaRPr/>
            </a:p>
          </p:txBody>
        </p:sp>
        <p:sp>
          <p:nvSpPr>
            <p:cNvPr id="394" name="Google Shape;394;p53"/>
            <p:cNvSpPr/>
            <p:nvPr/>
          </p:nvSpPr>
          <p:spPr>
            <a:xfrm>
              <a:off x="3247703" y="4195671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  <p:sp>
          <p:nvSpPr>
            <p:cNvPr id="395" name="Google Shape;395;p53"/>
            <p:cNvSpPr txBox="1"/>
            <p:nvPr/>
          </p:nvSpPr>
          <p:spPr>
            <a:xfrm>
              <a:off x="3219654" y="2895844"/>
              <a:ext cx="611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tmp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3"/>
            <p:cNvSpPr txBox="1"/>
            <p:nvPr/>
          </p:nvSpPr>
          <p:spPr>
            <a:xfrm>
              <a:off x="2503627" y="4196593"/>
              <a:ext cx="51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cxnSp>
          <p:nvCxnSpPr>
            <p:cNvPr id="397" name="Google Shape;397;p53"/>
            <p:cNvCxnSpPr/>
            <p:nvPr/>
          </p:nvCxnSpPr>
          <p:spPr>
            <a:xfrm>
              <a:off x="2891044" y="4378551"/>
              <a:ext cx="351000" cy="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398" name="Google Shape;398;p53"/>
            <p:cNvCxnSpPr/>
            <p:nvPr/>
          </p:nvCxnSpPr>
          <p:spPr>
            <a:xfrm rot="10800000" flipH="1">
              <a:off x="1847930" y="3442469"/>
              <a:ext cx="1357800" cy="793200"/>
            </a:xfrm>
            <a:prstGeom prst="curvedConnector3">
              <a:avLst>
                <a:gd name="adj1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399" name="Google Shape;399;p53"/>
            <p:cNvSpPr txBox="1"/>
            <p:nvPr/>
          </p:nvSpPr>
          <p:spPr>
            <a:xfrm>
              <a:off x="1979452" y="3559503"/>
              <a:ext cx="64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 +b</a:t>
              </a:r>
              <a:endParaRPr/>
            </a:p>
          </p:txBody>
        </p:sp>
        <p:cxnSp>
          <p:nvCxnSpPr>
            <p:cNvPr id="400" name="Google Shape;400;p53"/>
            <p:cNvCxnSpPr/>
            <p:nvPr/>
          </p:nvCxnSpPr>
          <p:spPr>
            <a:xfrm>
              <a:off x="3916857" y="3436879"/>
              <a:ext cx="3609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01" name="Google Shape;401;p53"/>
            <p:cNvSpPr/>
            <p:nvPr/>
          </p:nvSpPr>
          <p:spPr>
            <a:xfrm>
              <a:off x="4330646" y="3258131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  <p:sp>
          <p:nvSpPr>
            <p:cNvPr id="402" name="Google Shape;402;p53"/>
            <p:cNvSpPr/>
            <p:nvPr/>
          </p:nvSpPr>
          <p:spPr>
            <a:xfrm>
              <a:off x="5775818" y="4205344"/>
              <a:ext cx="365700" cy="365700"/>
            </a:xfrm>
            <a:prstGeom prst="rect">
              <a:avLst/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  <p:sp>
          <p:nvSpPr>
            <p:cNvPr id="403" name="Google Shape;403;p53"/>
            <p:cNvSpPr txBox="1"/>
            <p:nvPr/>
          </p:nvSpPr>
          <p:spPr>
            <a:xfrm>
              <a:off x="5024332" y="4198352"/>
              <a:ext cx="512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/>
            </a:p>
          </p:txBody>
        </p:sp>
        <p:cxnSp>
          <p:nvCxnSpPr>
            <p:cNvPr id="404" name="Google Shape;404;p53"/>
            <p:cNvCxnSpPr/>
            <p:nvPr/>
          </p:nvCxnSpPr>
          <p:spPr>
            <a:xfrm>
              <a:off x="5411749" y="4380310"/>
              <a:ext cx="351000" cy="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405" name="Google Shape;405;p53"/>
            <p:cNvSpPr/>
            <p:nvPr/>
          </p:nvSpPr>
          <p:spPr>
            <a:xfrm>
              <a:off x="4831255" y="3436879"/>
              <a:ext cx="1061400" cy="1380300"/>
            </a:xfrm>
            <a:prstGeom prst="arc">
              <a:avLst>
                <a:gd name="adj1" fmla="val 16745257"/>
                <a:gd name="adj2" fmla="val 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3"/>
            <p:cNvSpPr txBox="1"/>
            <p:nvPr/>
          </p:nvSpPr>
          <p:spPr>
            <a:xfrm>
              <a:off x="1690755" y="4602061"/>
              <a:ext cx="143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tmp = 4 +b</a:t>
              </a:r>
              <a:endParaRPr/>
            </a:p>
          </p:txBody>
        </p:sp>
        <p:sp>
          <p:nvSpPr>
            <p:cNvPr id="407" name="Google Shape;407;p53"/>
            <p:cNvSpPr txBox="1"/>
            <p:nvPr/>
          </p:nvSpPr>
          <p:spPr>
            <a:xfrm>
              <a:off x="4251624" y="4598536"/>
              <a:ext cx="100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= tmp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3"/>
            <p:cNvSpPr txBox="1"/>
            <p:nvPr/>
          </p:nvSpPr>
          <p:spPr>
            <a:xfrm>
              <a:off x="4751902" y="3651513"/>
              <a:ext cx="100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 = 4 + b</a:t>
              </a:r>
              <a:endParaRPr/>
            </a:p>
          </p:txBody>
        </p:sp>
        <p:cxnSp>
          <p:nvCxnSpPr>
            <p:cNvPr id="409" name="Google Shape;409;p53"/>
            <p:cNvCxnSpPr/>
            <p:nvPr/>
          </p:nvCxnSpPr>
          <p:spPr>
            <a:xfrm>
              <a:off x="4891945" y="3450146"/>
              <a:ext cx="580500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410" name="Google Shape;410;p53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body" idx="4"/>
          </p:nvPr>
        </p:nvSpPr>
        <p:spPr>
          <a:xfrm>
            <a:off x="160793" y="1816507"/>
            <a:ext cx="88224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Give biologists comfort and confidence with computation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Basic ability to learn and practice computational skills in your future research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/>
              <a:t>Basic Python Programming</a:t>
            </a:r>
            <a:endParaRPr/>
          </a:p>
          <a:p>
            <a:pPr marL="694944" lvl="0" indent="-342900" algn="l" rtl="0">
              <a:spcBef>
                <a:spcPts val="4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/>
              <a:t>Learn how to use IDLE to execute Python commands and use </a:t>
            </a:r>
            <a:r>
              <a:rPr lang="en" b="1" u="sng"/>
              <a:t>Wing 101 to write Python scripts</a:t>
            </a:r>
            <a:endParaRPr b="1" u="sng"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  <a:p>
            <a:pPr marL="342900" lvl="0" indent="-241300" algn="l" rtl="0"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2"/>
          </p:nvPr>
        </p:nvSpPr>
        <p:spPr>
          <a:xfrm>
            <a:off x="380893" y="1013796"/>
            <a:ext cx="3341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4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Course Objectives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 idx="4294967295"/>
          </p:nvPr>
        </p:nvSpPr>
        <p:spPr>
          <a:xfrm>
            <a:off x="380893" y="274638"/>
            <a:ext cx="3626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2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>
            <a:spLocks noGrp="1"/>
          </p:cNvSpPr>
          <p:nvPr>
            <p:ph type="body" idx="2"/>
          </p:nvPr>
        </p:nvSpPr>
        <p:spPr>
          <a:xfrm>
            <a:off x="400006" y="166021"/>
            <a:ext cx="1860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Operators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400006" y="577200"/>
            <a:ext cx="13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</a:t>
            </a:r>
            <a:endParaRPr sz="2000" i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54"/>
          <p:cNvSpPr txBox="1">
            <a:spLocks noGrp="1"/>
          </p:cNvSpPr>
          <p:nvPr>
            <p:ph type="body" idx="4"/>
          </p:nvPr>
        </p:nvSpPr>
        <p:spPr>
          <a:xfrm>
            <a:off x="1473183" y="1053590"/>
            <a:ext cx="7633800" cy="4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78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"/>
              <a:buChar char="»"/>
            </a:pPr>
            <a:r>
              <a:rPr lang="en" sz="1800" b="1"/>
              <a:t>The box model is conceptual</a:t>
            </a:r>
            <a:endParaRPr sz="1800" b="1"/>
          </a:p>
          <a:p>
            <a:pPr marL="342900" lvl="0" indent="-328168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08"/>
              <a:buFont typeface="Merriweather Sans"/>
              <a:buChar char="»"/>
            </a:pPr>
            <a:r>
              <a:rPr lang="en" sz="1460"/>
              <a:t>You can check where the variable is stored using the id() function</a:t>
            </a:r>
            <a:endParaRPr sz="1600"/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n = 6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id (n)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1349663056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n += 4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n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132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id (n)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1349663120</a:t>
            </a:r>
            <a:endParaRPr sz="1600">
              <a:solidFill>
                <a:srgbClr val="0000FF"/>
              </a:solidFill>
            </a:endParaRPr>
          </a:p>
          <a:p>
            <a:pPr marL="342900" lvl="0" indent="-328168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08"/>
              <a:buFont typeface="Merriweather Sans"/>
              <a:buChar char="»"/>
            </a:pPr>
            <a:r>
              <a:rPr lang="en" sz="1460"/>
              <a:t>When I change the value of n, its memory address changes</a:t>
            </a:r>
            <a:endParaRPr sz="1600"/>
          </a:p>
          <a:p>
            <a:pPr marL="685800" lvl="0" indent="-328168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208"/>
              <a:buFont typeface="Arial"/>
              <a:buChar char="•"/>
            </a:pPr>
            <a:r>
              <a:rPr lang="en" sz="1460"/>
              <a:t>4 is loaded in a temporary space</a:t>
            </a:r>
            <a:endParaRPr sz="1600"/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x = 2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y = x</a:t>
            </a:r>
            <a:endParaRPr sz="1600">
              <a:solidFill>
                <a:srgbClr val="0000FF"/>
              </a:solidFill>
            </a:endParaRPr>
          </a:p>
          <a:p>
            <a:pPr marL="0" lvl="0" indent="34747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96"/>
              <a:buNone/>
            </a:pPr>
            <a:r>
              <a:rPr lang="en" sz="132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y += 1</a:t>
            </a:r>
            <a:endParaRPr sz="16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008"/>
              <a:buNone/>
            </a:pPr>
            <a:endParaRPr sz="1460"/>
          </a:p>
          <a:p>
            <a:pPr marL="0" lvl="0" indent="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008"/>
              <a:buNone/>
            </a:pPr>
            <a:endParaRPr sz="1460"/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120"/>
              <a:buNone/>
            </a:pPr>
            <a:endParaRPr sz="1600"/>
          </a:p>
          <a:p>
            <a:pPr marL="0" lvl="0" indent="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1120"/>
              <a:buNone/>
            </a:pPr>
            <a:endParaRPr sz="1600"/>
          </a:p>
        </p:txBody>
      </p:sp>
      <p:sp>
        <p:nvSpPr>
          <p:cNvPr id="419" name="Google Shape;419;p54"/>
          <p:cNvSpPr txBox="1"/>
          <p:nvPr/>
        </p:nvSpPr>
        <p:spPr>
          <a:xfrm>
            <a:off x="2209126" y="4407248"/>
            <a:ext cx="77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=?               y =?</a:t>
            </a:r>
            <a:endParaRPr/>
          </a:p>
        </p:txBody>
      </p:sp>
      <p:sp>
        <p:nvSpPr>
          <p:cNvPr id="420" name="Google Shape;420;p54"/>
          <p:cNvSpPr txBox="1"/>
          <p:nvPr/>
        </p:nvSpPr>
        <p:spPr>
          <a:xfrm>
            <a:off x="2907436" y="4390850"/>
            <a:ext cx="77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 = 2               y = 3</a:t>
            </a:r>
            <a:endParaRPr/>
          </a:p>
        </p:txBody>
      </p:sp>
      <p:sp>
        <p:nvSpPr>
          <p:cNvPr id="421" name="Google Shape;421;p54"/>
          <p:cNvSpPr txBox="1"/>
          <p:nvPr/>
        </p:nvSpPr>
        <p:spPr>
          <a:xfrm>
            <a:off x="3626057" y="4403202"/>
            <a:ext cx="276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C80A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not change x!!!</a:t>
            </a:r>
            <a:endParaRPr sz="1700" b="1">
              <a:solidFill>
                <a:srgbClr val="C80A2A"/>
              </a:solidFill>
            </a:endParaRPr>
          </a:p>
        </p:txBody>
      </p:sp>
      <p:sp>
        <p:nvSpPr>
          <p:cNvPr id="422" name="Google Shape;422;p54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2;p42">
            <a:extLst>
              <a:ext uri="{FF2B5EF4-FFF2-40B4-BE49-F238E27FC236}">
                <a16:creationId xmlns:a16="http://schemas.microsoft.com/office/drawing/2014/main" id="{01248F33-9DA4-AA42-B08A-1ADEE87560CB}"/>
              </a:ext>
            </a:extLst>
          </p:cNvPr>
          <p:cNvSpPr txBox="1">
            <a:spLocks/>
          </p:cNvSpPr>
          <p:nvPr/>
        </p:nvSpPr>
        <p:spPr>
          <a:xfrm>
            <a:off x="1006322" y="159930"/>
            <a:ext cx="7131353" cy="10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-US" sz="3500" b="1" dirty="0">
                <a:solidFill>
                  <a:schemeClr val="dk1"/>
                </a:solidFill>
              </a:rPr>
              <a:t>Convert Data Types</a:t>
            </a:r>
            <a:endParaRPr lang="en-US" sz="3500" dirty="0">
              <a:solidFill>
                <a:schemeClr val="dk1"/>
              </a:solidFill>
            </a:endParaRPr>
          </a:p>
        </p:txBody>
      </p:sp>
      <p:pic>
        <p:nvPicPr>
          <p:cNvPr id="4102" name="Picture 6" descr="Python 3: A Guide on Converting Data Types • CloudSigma">
            <a:extLst>
              <a:ext uri="{FF2B5EF4-FFF2-40B4-BE49-F238E27FC236}">
                <a16:creationId xmlns:a16="http://schemas.microsoft.com/office/drawing/2014/main" id="{F69E4D4D-F555-7743-9FD2-9092664C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24786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143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body" idx="2"/>
          </p:nvPr>
        </p:nvSpPr>
        <p:spPr>
          <a:xfrm>
            <a:off x="454193" y="295304"/>
            <a:ext cx="2965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Convert Data Types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2200"/>
              <a:buFont typeface="Helvetica Neue"/>
              <a:buNone/>
            </a:pPr>
            <a:endParaRPr sz="2200" b="1">
              <a:solidFill>
                <a:schemeClr val="dk1"/>
              </a:solidFill>
            </a:endParaRPr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4"/>
          </p:nvPr>
        </p:nvSpPr>
        <p:spPr>
          <a:xfrm>
            <a:off x="454190" y="837526"/>
            <a:ext cx="85119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None/>
            </a:pPr>
            <a:r>
              <a:rPr lang="en" i="1">
                <a:solidFill>
                  <a:srgbClr val="0000FF"/>
                </a:solidFill>
              </a:rPr>
              <a:t>Type Conversions with int(), float() and str() </a:t>
            </a:r>
            <a:endParaRPr>
              <a:solidFill>
                <a:srgbClr val="0000FF"/>
              </a:solidFill>
            </a:endParaRPr>
          </a:p>
          <a:p>
            <a:pPr marL="342900" lvl="0" indent="-336042" algn="l" rtl="0">
              <a:spcBef>
                <a:spcPts val="100"/>
              </a:spcBef>
              <a:spcAft>
                <a:spcPts val="0"/>
              </a:spcAft>
              <a:buSzPct val="79999"/>
              <a:buChar char="»"/>
            </a:pPr>
            <a:r>
              <a:rPr lang="en" sz="1800" b="1"/>
              <a:t>int() </a:t>
            </a:r>
            <a:r>
              <a:rPr lang="en" sz="1800"/>
              <a:t>– Convert other data types to integer</a:t>
            </a:r>
            <a:endParaRPr sz="1800"/>
          </a:p>
          <a:p>
            <a:pPr marL="685800" lvl="0" indent="-336803" algn="l" rtl="0"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ct val="80000"/>
              <a:buFont typeface="Arial"/>
              <a:buChar char="•"/>
            </a:pPr>
            <a:r>
              <a:rPr lang="en" sz="1600"/>
              <a:t>Convert Boolean “True” and “False” to integer 1 and 0</a:t>
            </a:r>
            <a:endParaRPr/>
          </a:p>
          <a:p>
            <a:pPr marL="685800" lvl="0" indent="-336803" algn="l" rtl="0"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ct val="80000"/>
              <a:buFont typeface="Arial"/>
              <a:buChar char="•"/>
            </a:pPr>
            <a:r>
              <a:rPr lang="en" sz="1600"/>
              <a:t>Convert a floating-point number to an integer just lops off everything after the decimal point</a:t>
            </a:r>
            <a:endParaRPr/>
          </a:p>
          <a:p>
            <a:pPr marL="342900" lvl="0" indent="-251459" algn="l" rtl="0">
              <a:spcBef>
                <a:spcPts val="100"/>
              </a:spcBef>
              <a:spcAft>
                <a:spcPts val="0"/>
              </a:spcAft>
              <a:buSzPct val="79999"/>
              <a:buNone/>
            </a:pPr>
            <a:endParaRPr sz="1800"/>
          </a:p>
          <a:p>
            <a:pPr marL="342900" lvl="0" indent="-336042" algn="l" rtl="0">
              <a:spcBef>
                <a:spcPts val="100"/>
              </a:spcBef>
              <a:spcAft>
                <a:spcPts val="0"/>
              </a:spcAft>
              <a:buSzPct val="79999"/>
              <a:buChar char="»"/>
            </a:pPr>
            <a:r>
              <a:rPr lang="en" sz="1800" b="1"/>
              <a:t>float() </a:t>
            </a:r>
            <a:r>
              <a:rPr lang="en" sz="1800"/>
              <a:t>– Covert a string or integer to a floating point number</a:t>
            </a:r>
            <a:endParaRPr sz="1800"/>
          </a:p>
          <a:p>
            <a:pPr marL="685800" lvl="0" indent="-336803" algn="l" rtl="0"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ct val="80000"/>
              <a:buFont typeface="Arial"/>
              <a:buChar char="•"/>
            </a:pPr>
            <a:r>
              <a:rPr lang="en" sz="1600"/>
              <a:t>Convert an integer to a float just makes it the proud possessor of a decimal point</a:t>
            </a:r>
            <a:endParaRPr/>
          </a:p>
          <a:p>
            <a:pPr marL="685800" lvl="0" indent="-336803" algn="l" rtl="0"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ct val="80000"/>
              <a:buFont typeface="Arial"/>
              <a:buChar char="•"/>
            </a:pPr>
            <a:r>
              <a:rPr lang="en" sz="1600"/>
              <a:t>Convert a string containing characters to a real float</a:t>
            </a:r>
            <a:endParaRPr/>
          </a:p>
          <a:p>
            <a:pPr marL="342900" lvl="0" indent="0" algn="l" rtl="0">
              <a:spcBef>
                <a:spcPts val="100"/>
              </a:spcBef>
              <a:spcAft>
                <a:spcPts val="0"/>
              </a:spcAft>
              <a:buClr>
                <a:srgbClr val="262626"/>
              </a:buClr>
              <a:buSzPct val="80000"/>
              <a:buNone/>
            </a:pPr>
            <a:endParaRPr sz="1600"/>
          </a:p>
          <a:p>
            <a:pPr marL="342900" lvl="0" indent="-336042" algn="l" rtl="0">
              <a:spcBef>
                <a:spcPts val="100"/>
              </a:spcBef>
              <a:spcAft>
                <a:spcPts val="0"/>
              </a:spcAft>
              <a:buSzPct val="79999"/>
              <a:buChar char="»"/>
            </a:pPr>
            <a:r>
              <a:rPr lang="en" sz="1800" b="1"/>
              <a:t>str() </a:t>
            </a:r>
            <a:r>
              <a:rPr lang="en" sz="1800"/>
              <a:t>-- Convert other data types to strings</a:t>
            </a:r>
            <a:endParaRPr sz="180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SzPct val="80000"/>
              <a:buNone/>
            </a:pPr>
            <a:endParaRPr/>
          </a:p>
        </p:txBody>
      </p:sp>
      <p:pic>
        <p:nvPicPr>
          <p:cNvPr id="430" name="Google Shape;4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3" y="3876233"/>
            <a:ext cx="4738012" cy="1198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>
            <a:spLocks noGrp="1"/>
          </p:cNvSpPr>
          <p:nvPr>
            <p:ph type="body" idx="2"/>
          </p:nvPr>
        </p:nvSpPr>
        <p:spPr>
          <a:xfrm>
            <a:off x="454193" y="166034"/>
            <a:ext cx="1232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Strings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2200"/>
              <a:buFont typeface="Helvetica Neue"/>
              <a:buNone/>
            </a:pPr>
            <a:endParaRPr sz="2200" b="1">
              <a:solidFill>
                <a:schemeClr val="dk1"/>
              </a:solidFill>
            </a:endParaRPr>
          </a:p>
        </p:txBody>
      </p:sp>
      <p:sp>
        <p:nvSpPr>
          <p:cNvPr id="438" name="Google Shape;438;p56"/>
          <p:cNvSpPr txBox="1">
            <a:spLocks noGrp="1"/>
          </p:cNvSpPr>
          <p:nvPr>
            <p:ph type="body" idx="4"/>
          </p:nvPr>
        </p:nvSpPr>
        <p:spPr>
          <a:xfrm>
            <a:off x="454193" y="758051"/>
            <a:ext cx="84051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 dirty="0">
                <a:solidFill>
                  <a:srgbClr val="0000FF"/>
                </a:solidFill>
              </a:rPr>
              <a:t>String Index</a:t>
            </a:r>
            <a:endParaRPr dirty="0"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»"/>
            </a:pPr>
            <a:r>
              <a:rPr lang="en" dirty="0"/>
              <a:t>Extract a character with [ ]</a:t>
            </a:r>
            <a:endParaRPr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»"/>
            </a:pPr>
            <a:r>
              <a:rPr lang="en" dirty="0"/>
              <a:t>The first character is at position 0, not 1 (</a:t>
            </a:r>
            <a:r>
              <a:rPr lang="en" b="1" dirty="0">
                <a:solidFill>
                  <a:srgbClr val="0000FF"/>
                </a:solidFill>
              </a:rPr>
              <a:t>Remember!!!</a:t>
            </a:r>
            <a:r>
              <a:rPr lang="en" dirty="0"/>
              <a:t>)</a:t>
            </a:r>
            <a:endParaRPr dirty="0"/>
          </a:p>
          <a:p>
            <a:pPr marL="0" lvl="0" indent="347472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600" dirty="0" err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" sz="1600" dirty="0">
                <a:solidFill>
                  <a:srgbClr val="0000FF"/>
                </a:solidFill>
              </a:rPr>
              <a:t>'</a:t>
            </a: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ANTGCTG</a:t>
            </a:r>
            <a:r>
              <a:rPr lang="en" sz="1600" dirty="0">
                <a:solidFill>
                  <a:srgbClr val="0000FF"/>
                </a:solidFill>
              </a:rPr>
              <a:t>'</a:t>
            </a:r>
            <a:endParaRPr sz="1600" dirty="0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347472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600" dirty="0" err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[0]</a:t>
            </a:r>
            <a:endParaRPr dirty="0">
              <a:solidFill>
                <a:srgbClr val="0000FF"/>
              </a:solidFill>
            </a:endParaRPr>
          </a:p>
          <a:p>
            <a:pPr marL="0" lvl="0" indent="347472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dirty="0">
              <a:solidFill>
                <a:srgbClr val="0000FF"/>
              </a:solidFill>
            </a:endParaRPr>
          </a:p>
          <a:p>
            <a:pPr marL="0" lvl="0" indent="347472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600" dirty="0" err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</a:t>
            </a:r>
            <a:endParaRPr dirty="0">
              <a:solidFill>
                <a:srgbClr val="0000FF"/>
              </a:solidFill>
            </a:endParaRPr>
          </a:p>
          <a:p>
            <a:pPr marL="0" lvl="0" indent="347472" algn="l" rtl="0">
              <a:spcBef>
                <a:spcPts val="0"/>
              </a:spcBef>
              <a:spcAft>
                <a:spcPts val="1200"/>
              </a:spcAft>
              <a:buSzPts val="1280"/>
              <a:buNone/>
            </a:pPr>
            <a:r>
              <a:rPr lang="en" sz="160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endParaRPr dirty="0">
              <a:solidFill>
                <a:srgbClr val="0000FF"/>
              </a:solidFill>
            </a:endParaRPr>
          </a:p>
        </p:txBody>
      </p:sp>
      <p:grpSp>
        <p:nvGrpSpPr>
          <p:cNvPr id="439" name="Google Shape;439;p56"/>
          <p:cNvGrpSpPr/>
          <p:nvPr/>
        </p:nvGrpSpPr>
        <p:grpSpPr>
          <a:xfrm>
            <a:off x="450399" y="2951727"/>
            <a:ext cx="8405100" cy="2004600"/>
            <a:chOff x="450399" y="2951727"/>
            <a:chExt cx="8405100" cy="2004600"/>
          </a:xfrm>
        </p:grpSpPr>
        <p:sp>
          <p:nvSpPr>
            <p:cNvPr id="440" name="Google Shape;440;p56"/>
            <p:cNvSpPr txBox="1"/>
            <p:nvPr/>
          </p:nvSpPr>
          <p:spPr>
            <a:xfrm>
              <a:off x="450399" y="2951727"/>
              <a:ext cx="8405100" cy="200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Merriweather Sans"/>
                <a:buChar char="»"/>
              </a:pPr>
              <a:r>
                <a:rPr lang="en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index can also be negative. The last character is at index </a:t>
              </a:r>
              <a:r>
                <a:rPr lang="en" sz="18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-1</a:t>
              </a:r>
              <a:endParaRPr/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endParaRPr sz="16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</a:t>
              </a:r>
              <a:r>
                <a:rPr lang="en" sz="24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 = 'ANTGCTG'</a:t>
              </a:r>
              <a:endParaRPr sz="24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dnaseq[-1]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dnaseq[-2]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80"/>
                <a:buFont typeface="Merriweather Sans"/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endParaRPr sz="20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41" name="Google Shape;441;p56"/>
            <p:cNvGrpSpPr/>
            <p:nvPr/>
          </p:nvGrpSpPr>
          <p:grpSpPr>
            <a:xfrm>
              <a:off x="2672861" y="3291840"/>
              <a:ext cx="1569375" cy="338700"/>
              <a:chOff x="2619303" y="3291840"/>
              <a:chExt cx="1569375" cy="338700"/>
            </a:xfrm>
          </p:grpSpPr>
          <p:sp>
            <p:nvSpPr>
              <p:cNvPr id="442" name="Google Shape;442;p56"/>
              <p:cNvSpPr txBox="1"/>
              <p:nvPr/>
            </p:nvSpPr>
            <p:spPr>
              <a:xfrm>
                <a:off x="2619303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/>
              </a:p>
            </p:txBody>
          </p:sp>
          <p:sp>
            <p:nvSpPr>
              <p:cNvPr id="443" name="Google Shape;443;p56"/>
              <p:cNvSpPr txBox="1"/>
              <p:nvPr/>
            </p:nvSpPr>
            <p:spPr>
              <a:xfrm>
                <a:off x="2806681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/>
              </a:p>
            </p:txBody>
          </p:sp>
          <p:sp>
            <p:nvSpPr>
              <p:cNvPr id="444" name="Google Shape;444;p56"/>
              <p:cNvSpPr txBox="1"/>
              <p:nvPr/>
            </p:nvSpPr>
            <p:spPr>
              <a:xfrm>
                <a:off x="3017074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/>
              </a:p>
            </p:txBody>
          </p:sp>
          <p:sp>
            <p:nvSpPr>
              <p:cNvPr id="445" name="Google Shape;445;p56"/>
              <p:cNvSpPr txBox="1"/>
              <p:nvPr/>
            </p:nvSpPr>
            <p:spPr>
              <a:xfrm>
                <a:off x="3221791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/>
              </a:p>
            </p:txBody>
          </p:sp>
          <p:sp>
            <p:nvSpPr>
              <p:cNvPr id="446" name="Google Shape;446;p56"/>
              <p:cNvSpPr txBox="1"/>
              <p:nvPr/>
            </p:nvSpPr>
            <p:spPr>
              <a:xfrm>
                <a:off x="3459744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/>
              </a:p>
            </p:txBody>
          </p:sp>
          <p:sp>
            <p:nvSpPr>
              <p:cNvPr id="447" name="Google Shape;447;p56"/>
              <p:cNvSpPr txBox="1"/>
              <p:nvPr/>
            </p:nvSpPr>
            <p:spPr>
              <a:xfrm>
                <a:off x="3650693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</a:t>
                </a:r>
                <a:endParaRPr/>
              </a:p>
            </p:txBody>
          </p:sp>
          <p:sp>
            <p:nvSpPr>
              <p:cNvPr id="448" name="Google Shape;448;p56"/>
              <p:cNvSpPr txBox="1"/>
              <p:nvPr/>
            </p:nvSpPr>
            <p:spPr>
              <a:xfrm>
                <a:off x="3869178" y="3291840"/>
                <a:ext cx="319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6</a:t>
                </a:r>
                <a:endParaRPr/>
              </a:p>
            </p:txBody>
          </p:sp>
        </p:grpSp>
        <p:grpSp>
          <p:nvGrpSpPr>
            <p:cNvPr id="449" name="Google Shape;449;p56"/>
            <p:cNvGrpSpPr/>
            <p:nvPr/>
          </p:nvGrpSpPr>
          <p:grpSpPr>
            <a:xfrm>
              <a:off x="2611070" y="3813048"/>
              <a:ext cx="1719520" cy="338700"/>
              <a:chOff x="2517809" y="3813048"/>
              <a:chExt cx="1719520" cy="338700"/>
            </a:xfrm>
          </p:grpSpPr>
          <p:sp>
            <p:nvSpPr>
              <p:cNvPr id="450" name="Google Shape;450;p56"/>
              <p:cNvSpPr txBox="1"/>
              <p:nvPr/>
            </p:nvSpPr>
            <p:spPr>
              <a:xfrm>
                <a:off x="3171769" y="3813048"/>
                <a:ext cx="433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-4</a:t>
                </a:r>
                <a:endParaRPr/>
              </a:p>
            </p:txBody>
          </p:sp>
          <p:sp>
            <p:nvSpPr>
              <p:cNvPr id="451" name="Google Shape;451;p56"/>
              <p:cNvSpPr txBox="1"/>
              <p:nvPr/>
            </p:nvSpPr>
            <p:spPr>
              <a:xfrm>
                <a:off x="3387200" y="3813048"/>
                <a:ext cx="4113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-3</a:t>
                </a:r>
                <a:endParaRPr/>
              </a:p>
            </p:txBody>
          </p:sp>
          <p:sp>
            <p:nvSpPr>
              <p:cNvPr id="452" name="Google Shape;452;p56"/>
              <p:cNvSpPr txBox="1"/>
              <p:nvPr/>
            </p:nvSpPr>
            <p:spPr>
              <a:xfrm>
                <a:off x="3597655" y="3813048"/>
                <a:ext cx="3972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-2</a:t>
                </a:r>
                <a:endParaRPr/>
              </a:p>
            </p:txBody>
          </p:sp>
          <p:sp>
            <p:nvSpPr>
              <p:cNvPr id="453" name="Google Shape;453;p56"/>
              <p:cNvSpPr txBox="1"/>
              <p:nvPr/>
            </p:nvSpPr>
            <p:spPr>
              <a:xfrm>
                <a:off x="3796329" y="3813048"/>
                <a:ext cx="44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-1</a:t>
                </a:r>
                <a:endParaRPr/>
              </a:p>
            </p:txBody>
          </p:sp>
          <p:sp>
            <p:nvSpPr>
              <p:cNvPr id="454" name="Google Shape;454;p56"/>
              <p:cNvSpPr txBox="1"/>
              <p:nvPr/>
            </p:nvSpPr>
            <p:spPr>
              <a:xfrm>
                <a:off x="2951260" y="3813048"/>
                <a:ext cx="44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-5</a:t>
                </a:r>
                <a:endParaRPr/>
              </a:p>
            </p:txBody>
          </p:sp>
          <p:sp>
            <p:nvSpPr>
              <p:cNvPr id="455" name="Google Shape;455;p56"/>
              <p:cNvSpPr txBox="1"/>
              <p:nvPr/>
            </p:nvSpPr>
            <p:spPr>
              <a:xfrm>
                <a:off x="2730752" y="3813048"/>
                <a:ext cx="44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-6</a:t>
                </a:r>
                <a:endParaRPr/>
              </a:p>
            </p:txBody>
          </p:sp>
          <p:sp>
            <p:nvSpPr>
              <p:cNvPr id="456" name="Google Shape;456;p56"/>
              <p:cNvSpPr txBox="1"/>
              <p:nvPr/>
            </p:nvSpPr>
            <p:spPr>
              <a:xfrm>
                <a:off x="2517809" y="3813048"/>
                <a:ext cx="44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-7</a:t>
                </a:r>
                <a:endParaRPr/>
              </a:p>
            </p:txBody>
          </p:sp>
        </p:grpSp>
      </p:grpSp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 txBox="1">
            <a:spLocks noGrp="1"/>
          </p:cNvSpPr>
          <p:nvPr>
            <p:ph type="body" idx="2"/>
          </p:nvPr>
        </p:nvSpPr>
        <p:spPr>
          <a:xfrm>
            <a:off x="454193" y="236509"/>
            <a:ext cx="1232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Strings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2200"/>
              <a:buFont typeface="Helvetica Neue"/>
              <a:buNone/>
            </a:pPr>
            <a:endParaRPr sz="2200" b="1">
              <a:solidFill>
                <a:schemeClr val="accent3"/>
              </a:solidFill>
            </a:endParaRPr>
          </a:p>
        </p:txBody>
      </p:sp>
      <p:sp>
        <p:nvSpPr>
          <p:cNvPr id="464" name="Google Shape;464;p57"/>
          <p:cNvSpPr txBox="1">
            <a:spLocks noGrp="1"/>
          </p:cNvSpPr>
          <p:nvPr>
            <p:ph type="body" idx="4"/>
          </p:nvPr>
        </p:nvSpPr>
        <p:spPr>
          <a:xfrm>
            <a:off x="454194" y="758052"/>
            <a:ext cx="64536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60"/>
              <a:buNone/>
            </a:pPr>
            <a:r>
              <a:rPr lang="en" sz="1750" i="1">
                <a:solidFill>
                  <a:srgbClr val="0000FF"/>
                </a:solidFill>
              </a:rPr>
              <a:t>String Slicing </a:t>
            </a:r>
            <a:r>
              <a:rPr lang="en" sz="1750" b="1" i="1">
                <a:solidFill>
                  <a:srgbClr val="0000FF"/>
                </a:solidFill>
              </a:rPr>
              <a:t>[start:end:step]</a:t>
            </a:r>
            <a:endParaRPr sz="1750" b="1">
              <a:solidFill>
                <a:srgbClr val="0000FF"/>
              </a:solidFill>
            </a:endParaRPr>
          </a:p>
          <a:p>
            <a:pPr marL="3429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60"/>
              <a:buChar char="»"/>
            </a:pPr>
            <a:r>
              <a:rPr lang="en" sz="1750"/>
              <a:t>Slicing extracts a series of characters from a string</a:t>
            </a:r>
            <a:endParaRPr sz="1750"/>
          </a:p>
          <a:p>
            <a:pPr marL="342900" lvl="0" indent="-241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60"/>
              <a:buNone/>
            </a:pPr>
            <a:endParaRPr sz="1750"/>
          </a:p>
          <a:p>
            <a:pPr marL="342900" lvl="0" indent="-241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60"/>
              <a:buNone/>
            </a:pPr>
            <a:endParaRPr sz="1750"/>
          </a:p>
          <a:p>
            <a:pPr marL="342900" lvl="0" indent="-24130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760"/>
              <a:buFont typeface="Merriweather Sans"/>
              <a:buNone/>
            </a:pP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7"/>
          <p:cNvSpPr/>
          <p:nvPr/>
        </p:nvSpPr>
        <p:spPr>
          <a:xfrm>
            <a:off x="454193" y="1438787"/>
            <a:ext cx="7121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character positions of a slice are specified by two or three integers inside square brackets, separated by colons</a:t>
            </a:r>
            <a:endParaRPr/>
          </a:p>
        </p:txBody>
      </p:sp>
      <p:grpSp>
        <p:nvGrpSpPr>
          <p:cNvPr id="466" name="Google Shape;466;p57"/>
          <p:cNvGrpSpPr/>
          <p:nvPr/>
        </p:nvGrpSpPr>
        <p:grpSpPr>
          <a:xfrm>
            <a:off x="327940" y="2146673"/>
            <a:ext cx="5901000" cy="1675793"/>
            <a:chOff x="585121" y="2146673"/>
            <a:chExt cx="5901000" cy="1675793"/>
          </a:xfrm>
        </p:grpSpPr>
        <p:sp>
          <p:nvSpPr>
            <p:cNvPr id="467" name="Google Shape;467;p57"/>
            <p:cNvSpPr/>
            <p:nvPr/>
          </p:nvSpPr>
          <p:spPr>
            <a:xfrm>
              <a:off x="585121" y="2360566"/>
              <a:ext cx="5901000" cy="14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&gt;&gt;&gt; dnaseq = </a:t>
              </a:r>
              <a:r>
                <a:rPr lang="en" sz="2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'</a:t>
              </a: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ANTGCTG</a:t>
              </a:r>
              <a:r>
                <a:rPr lang="en" sz="2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'</a:t>
              </a:r>
              <a:endParaRPr sz="2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&gt;&gt;&gt; dnaseq[1:4]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NTG</a:t>
              </a:r>
              <a:endParaRPr>
                <a:solidFill>
                  <a:srgbClr val="0000FF"/>
                </a:solidFill>
              </a:endParaRPr>
            </a:p>
          </p:txBody>
        </p:sp>
        <p:grpSp>
          <p:nvGrpSpPr>
            <p:cNvPr id="468" name="Google Shape;468;p57"/>
            <p:cNvGrpSpPr/>
            <p:nvPr/>
          </p:nvGrpSpPr>
          <p:grpSpPr>
            <a:xfrm>
              <a:off x="3561920" y="2146673"/>
              <a:ext cx="1876973" cy="369300"/>
              <a:chOff x="2619303" y="3291840"/>
              <a:chExt cx="1569375" cy="369300"/>
            </a:xfrm>
          </p:grpSpPr>
          <p:sp>
            <p:nvSpPr>
              <p:cNvPr id="469" name="Google Shape;469;p57"/>
              <p:cNvSpPr txBox="1"/>
              <p:nvPr/>
            </p:nvSpPr>
            <p:spPr>
              <a:xfrm>
                <a:off x="2619303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/>
              </a:p>
            </p:txBody>
          </p:sp>
          <p:sp>
            <p:nvSpPr>
              <p:cNvPr id="470" name="Google Shape;470;p57"/>
              <p:cNvSpPr txBox="1"/>
              <p:nvPr/>
            </p:nvSpPr>
            <p:spPr>
              <a:xfrm>
                <a:off x="2818565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/>
              </a:p>
            </p:txBody>
          </p:sp>
          <p:sp>
            <p:nvSpPr>
              <p:cNvPr id="471" name="Google Shape;471;p57"/>
              <p:cNvSpPr txBox="1"/>
              <p:nvPr/>
            </p:nvSpPr>
            <p:spPr>
              <a:xfrm>
                <a:off x="3017074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/>
              </a:p>
            </p:txBody>
          </p:sp>
          <p:sp>
            <p:nvSpPr>
              <p:cNvPr id="472" name="Google Shape;472;p57"/>
              <p:cNvSpPr txBox="1"/>
              <p:nvPr/>
            </p:nvSpPr>
            <p:spPr>
              <a:xfrm>
                <a:off x="3221791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/>
              </a:p>
            </p:txBody>
          </p:sp>
          <p:sp>
            <p:nvSpPr>
              <p:cNvPr id="473" name="Google Shape;473;p57"/>
              <p:cNvSpPr txBox="1"/>
              <p:nvPr/>
            </p:nvSpPr>
            <p:spPr>
              <a:xfrm>
                <a:off x="3459744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/>
              </a:p>
            </p:txBody>
          </p:sp>
          <p:sp>
            <p:nvSpPr>
              <p:cNvPr id="474" name="Google Shape;474;p57"/>
              <p:cNvSpPr txBox="1"/>
              <p:nvPr/>
            </p:nvSpPr>
            <p:spPr>
              <a:xfrm>
                <a:off x="3650693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</a:t>
                </a:r>
                <a:endParaRPr/>
              </a:p>
            </p:txBody>
          </p:sp>
          <p:sp>
            <p:nvSpPr>
              <p:cNvPr id="475" name="Google Shape;475;p57"/>
              <p:cNvSpPr txBox="1"/>
              <p:nvPr/>
            </p:nvSpPr>
            <p:spPr>
              <a:xfrm>
                <a:off x="3869178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6</a:t>
                </a:r>
                <a:endParaRPr/>
              </a:p>
            </p:txBody>
          </p:sp>
        </p:grpSp>
        <p:grpSp>
          <p:nvGrpSpPr>
            <p:cNvPr id="476" name="Google Shape;476;p57"/>
            <p:cNvGrpSpPr/>
            <p:nvPr/>
          </p:nvGrpSpPr>
          <p:grpSpPr>
            <a:xfrm>
              <a:off x="3521959" y="2710523"/>
              <a:ext cx="1974009" cy="369300"/>
              <a:chOff x="2517809" y="3813048"/>
              <a:chExt cx="1719520" cy="369300"/>
            </a:xfrm>
          </p:grpSpPr>
          <p:sp>
            <p:nvSpPr>
              <p:cNvPr id="477" name="Google Shape;477;p57"/>
              <p:cNvSpPr txBox="1"/>
              <p:nvPr/>
            </p:nvSpPr>
            <p:spPr>
              <a:xfrm>
                <a:off x="3171769" y="3813048"/>
                <a:ext cx="433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-4</a:t>
                </a:r>
                <a:endParaRPr/>
              </a:p>
            </p:txBody>
          </p:sp>
          <p:sp>
            <p:nvSpPr>
              <p:cNvPr id="478" name="Google Shape;478;p57"/>
              <p:cNvSpPr txBox="1"/>
              <p:nvPr/>
            </p:nvSpPr>
            <p:spPr>
              <a:xfrm>
                <a:off x="3387200" y="3813048"/>
                <a:ext cx="411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-3</a:t>
                </a:r>
                <a:endParaRPr/>
              </a:p>
            </p:txBody>
          </p:sp>
          <p:sp>
            <p:nvSpPr>
              <p:cNvPr id="479" name="Google Shape;479;p57"/>
              <p:cNvSpPr txBox="1"/>
              <p:nvPr/>
            </p:nvSpPr>
            <p:spPr>
              <a:xfrm>
                <a:off x="3597655" y="3813048"/>
                <a:ext cx="39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-2</a:t>
                </a:r>
                <a:endParaRPr/>
              </a:p>
            </p:txBody>
          </p:sp>
          <p:sp>
            <p:nvSpPr>
              <p:cNvPr id="480" name="Google Shape;480;p57"/>
              <p:cNvSpPr txBox="1"/>
              <p:nvPr/>
            </p:nvSpPr>
            <p:spPr>
              <a:xfrm>
                <a:off x="3796329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-1</a:t>
                </a:r>
                <a:endParaRPr/>
              </a:p>
            </p:txBody>
          </p:sp>
          <p:sp>
            <p:nvSpPr>
              <p:cNvPr id="481" name="Google Shape;481;p57"/>
              <p:cNvSpPr txBox="1"/>
              <p:nvPr/>
            </p:nvSpPr>
            <p:spPr>
              <a:xfrm>
                <a:off x="2951260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-5</a:t>
                </a:r>
                <a:endParaRPr/>
              </a:p>
            </p:txBody>
          </p:sp>
          <p:sp>
            <p:nvSpPr>
              <p:cNvPr id="482" name="Google Shape;482;p57"/>
              <p:cNvSpPr txBox="1"/>
              <p:nvPr/>
            </p:nvSpPr>
            <p:spPr>
              <a:xfrm>
                <a:off x="2730752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-6</a:t>
                </a:r>
                <a:endParaRPr/>
              </a:p>
            </p:txBody>
          </p:sp>
          <p:sp>
            <p:nvSpPr>
              <p:cNvPr id="483" name="Google Shape;483;p57"/>
              <p:cNvSpPr txBox="1"/>
              <p:nvPr/>
            </p:nvSpPr>
            <p:spPr>
              <a:xfrm>
                <a:off x="2517809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-7</a:t>
                </a:r>
                <a:endParaRPr/>
              </a:p>
            </p:txBody>
          </p:sp>
        </p:grpSp>
      </p:grpSp>
      <p:grpSp>
        <p:nvGrpSpPr>
          <p:cNvPr id="484" name="Google Shape;484;p57"/>
          <p:cNvGrpSpPr/>
          <p:nvPr/>
        </p:nvGrpSpPr>
        <p:grpSpPr>
          <a:xfrm>
            <a:off x="3404838" y="3048740"/>
            <a:ext cx="5524723" cy="585000"/>
            <a:chOff x="3680971" y="3001360"/>
            <a:chExt cx="5524723" cy="585000"/>
          </a:xfrm>
        </p:grpSpPr>
        <p:grpSp>
          <p:nvGrpSpPr>
            <p:cNvPr id="485" name="Google Shape;485;p57"/>
            <p:cNvGrpSpPr/>
            <p:nvPr/>
          </p:nvGrpSpPr>
          <p:grpSpPr>
            <a:xfrm>
              <a:off x="3680971" y="3235934"/>
              <a:ext cx="547800" cy="99600"/>
              <a:chOff x="3680971" y="3235934"/>
              <a:chExt cx="547800" cy="99600"/>
            </a:xfrm>
          </p:grpSpPr>
          <p:cxnSp>
            <p:nvCxnSpPr>
              <p:cNvPr id="486" name="Google Shape;486;p57"/>
              <p:cNvCxnSpPr/>
              <p:nvPr/>
            </p:nvCxnSpPr>
            <p:spPr>
              <a:xfrm>
                <a:off x="3680971" y="3235934"/>
                <a:ext cx="0" cy="996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87" name="Google Shape;487;p57"/>
              <p:cNvCxnSpPr/>
              <p:nvPr/>
            </p:nvCxnSpPr>
            <p:spPr>
              <a:xfrm>
                <a:off x="3680971" y="3335428"/>
                <a:ext cx="5478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488" name="Google Shape;488;p57"/>
            <p:cNvSpPr txBox="1"/>
            <p:nvPr/>
          </p:nvSpPr>
          <p:spPr>
            <a:xfrm>
              <a:off x="4145594" y="3001360"/>
              <a:ext cx="5060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second index indicates where the slice ends. </a:t>
              </a:r>
              <a:r>
                <a:rPr lang="en" sz="1600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character at that position is not included in the slice!!!</a:t>
              </a:r>
              <a:endParaRPr/>
            </a:p>
          </p:txBody>
        </p:sp>
      </p:grpSp>
      <p:grpSp>
        <p:nvGrpSpPr>
          <p:cNvPr id="489" name="Google Shape;489;p57"/>
          <p:cNvGrpSpPr/>
          <p:nvPr/>
        </p:nvGrpSpPr>
        <p:grpSpPr>
          <a:xfrm>
            <a:off x="3108223" y="3311767"/>
            <a:ext cx="5257394" cy="1302534"/>
            <a:chOff x="3365404" y="3235959"/>
            <a:chExt cx="5257394" cy="1302534"/>
          </a:xfrm>
        </p:grpSpPr>
        <p:grpSp>
          <p:nvGrpSpPr>
            <p:cNvPr id="490" name="Google Shape;490;p57"/>
            <p:cNvGrpSpPr/>
            <p:nvPr/>
          </p:nvGrpSpPr>
          <p:grpSpPr>
            <a:xfrm>
              <a:off x="3365404" y="3235959"/>
              <a:ext cx="863278" cy="974717"/>
              <a:chOff x="3680971" y="3235934"/>
              <a:chExt cx="547800" cy="233169"/>
            </a:xfrm>
          </p:grpSpPr>
          <p:cxnSp>
            <p:nvCxnSpPr>
              <p:cNvPr id="491" name="Google Shape;491;p57"/>
              <p:cNvCxnSpPr/>
              <p:nvPr/>
            </p:nvCxnSpPr>
            <p:spPr>
              <a:xfrm>
                <a:off x="3680971" y="3235934"/>
                <a:ext cx="0" cy="2331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492" name="Google Shape;492;p57"/>
              <p:cNvCxnSpPr/>
              <p:nvPr/>
            </p:nvCxnSpPr>
            <p:spPr>
              <a:xfrm>
                <a:off x="3680971" y="3469103"/>
                <a:ext cx="5478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sp>
          <p:nvSpPr>
            <p:cNvPr id="493" name="Google Shape;493;p57"/>
            <p:cNvSpPr txBox="1"/>
            <p:nvPr/>
          </p:nvSpPr>
          <p:spPr>
            <a:xfrm>
              <a:off x="4182498" y="3953493"/>
              <a:ext cx="4440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first index indicates the position of the first character to be extracted.</a:t>
              </a:r>
              <a:endParaRPr>
                <a:solidFill>
                  <a:srgbClr val="0000FF"/>
                </a:solidFill>
              </a:endParaRPr>
            </a:p>
          </p:txBody>
        </p:sp>
      </p:grpSp>
      <p:sp>
        <p:nvSpPr>
          <p:cNvPr id="494" name="Google Shape;494;p57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>
            <a:spLocks noGrp="1"/>
          </p:cNvSpPr>
          <p:nvPr>
            <p:ph type="body" idx="4"/>
          </p:nvPr>
        </p:nvSpPr>
        <p:spPr>
          <a:xfrm>
            <a:off x="454193" y="758052"/>
            <a:ext cx="8689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80"/>
              <a:buNone/>
            </a:pPr>
            <a:r>
              <a:rPr lang="en" sz="1700" i="1">
                <a:solidFill>
                  <a:srgbClr val="0000FF"/>
                </a:solidFill>
              </a:rPr>
              <a:t>String Slicing </a:t>
            </a:r>
            <a:r>
              <a:rPr lang="en" sz="1700" b="1" i="1">
                <a:solidFill>
                  <a:srgbClr val="0000FF"/>
                </a:solidFill>
              </a:rPr>
              <a:t>[start:end:step]</a:t>
            </a:r>
            <a:endParaRPr sz="1700">
              <a:solidFill>
                <a:srgbClr val="0000FF"/>
              </a:solidFill>
            </a:endParaRPr>
          </a:p>
          <a:p>
            <a:pPr marL="342900" lvl="0" indent="-33528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80"/>
              <a:buChar char="»"/>
            </a:pPr>
            <a:r>
              <a:rPr lang="en" sz="1700"/>
              <a:t>A third number indicates a number of characters to skip, known as a </a:t>
            </a:r>
            <a:r>
              <a:rPr lang="en" sz="1700" i="1"/>
              <a:t>step</a:t>
            </a:r>
            <a:endParaRPr sz="1700"/>
          </a:p>
          <a:p>
            <a:pPr marL="342900" lvl="0" indent="-2413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80"/>
              <a:buNone/>
            </a:pPr>
            <a:endParaRPr sz="1700"/>
          </a:p>
          <a:p>
            <a:pPr marL="342900" lvl="0" indent="-241300" algn="l" rtl="0">
              <a:lnSpc>
                <a:spcPct val="10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880"/>
              <a:buFont typeface="Merriweather Sans"/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454193" y="3408404"/>
            <a:ext cx="76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the third number is omitted, as it often is, the default is 1</a:t>
            </a:r>
            <a:endParaRPr/>
          </a:p>
        </p:txBody>
      </p:sp>
      <p:grpSp>
        <p:nvGrpSpPr>
          <p:cNvPr id="502" name="Google Shape;502;p58"/>
          <p:cNvGrpSpPr/>
          <p:nvPr/>
        </p:nvGrpSpPr>
        <p:grpSpPr>
          <a:xfrm>
            <a:off x="264078" y="1578137"/>
            <a:ext cx="5901000" cy="1844993"/>
            <a:chOff x="585121" y="2587291"/>
            <a:chExt cx="5901000" cy="1844993"/>
          </a:xfrm>
        </p:grpSpPr>
        <p:sp>
          <p:nvSpPr>
            <p:cNvPr id="503" name="Google Shape;503;p58"/>
            <p:cNvSpPr/>
            <p:nvPr/>
          </p:nvSpPr>
          <p:spPr>
            <a:xfrm>
              <a:off x="585121" y="2801184"/>
              <a:ext cx="5901000" cy="16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&gt;&gt;&gt; dnaseq = </a:t>
              </a:r>
              <a:r>
                <a:rPr lang="en" sz="2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'</a:t>
              </a: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ANTGCTG</a:t>
              </a:r>
              <a:r>
                <a:rPr lang="en" sz="28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&gt;&gt;&gt; dnaseq[0:6:2]</a:t>
              </a:r>
              <a:endParaRPr>
                <a:solidFill>
                  <a:srgbClr val="0000FF"/>
                </a:solidFill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ATC</a:t>
              </a:r>
              <a:endParaRPr>
                <a:solidFill>
                  <a:srgbClr val="0000FF"/>
                </a:solidFill>
              </a:endParaRPr>
            </a:p>
          </p:txBody>
        </p:sp>
        <p:grpSp>
          <p:nvGrpSpPr>
            <p:cNvPr id="504" name="Google Shape;504;p58"/>
            <p:cNvGrpSpPr/>
            <p:nvPr/>
          </p:nvGrpSpPr>
          <p:grpSpPr>
            <a:xfrm>
              <a:off x="3561920" y="2587291"/>
              <a:ext cx="1876973" cy="369300"/>
              <a:chOff x="2619303" y="3291840"/>
              <a:chExt cx="1569375" cy="369300"/>
            </a:xfrm>
          </p:grpSpPr>
          <p:sp>
            <p:nvSpPr>
              <p:cNvPr id="505" name="Google Shape;505;p58"/>
              <p:cNvSpPr txBox="1"/>
              <p:nvPr/>
            </p:nvSpPr>
            <p:spPr>
              <a:xfrm>
                <a:off x="2619303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0</a:t>
                </a:r>
                <a:endParaRPr/>
              </a:p>
            </p:txBody>
          </p:sp>
          <p:sp>
            <p:nvSpPr>
              <p:cNvPr id="506" name="Google Shape;506;p58"/>
              <p:cNvSpPr txBox="1"/>
              <p:nvPr/>
            </p:nvSpPr>
            <p:spPr>
              <a:xfrm>
                <a:off x="2818565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</a:t>
                </a:r>
                <a:endParaRPr/>
              </a:p>
            </p:txBody>
          </p:sp>
          <p:sp>
            <p:nvSpPr>
              <p:cNvPr id="507" name="Google Shape;507;p58"/>
              <p:cNvSpPr txBox="1"/>
              <p:nvPr/>
            </p:nvSpPr>
            <p:spPr>
              <a:xfrm>
                <a:off x="3017074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</a:t>
                </a:r>
                <a:endParaRPr/>
              </a:p>
            </p:txBody>
          </p:sp>
          <p:sp>
            <p:nvSpPr>
              <p:cNvPr id="508" name="Google Shape;508;p58"/>
              <p:cNvSpPr txBox="1"/>
              <p:nvPr/>
            </p:nvSpPr>
            <p:spPr>
              <a:xfrm>
                <a:off x="3221791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</a:t>
                </a:r>
                <a:endParaRPr/>
              </a:p>
            </p:txBody>
          </p:sp>
          <p:sp>
            <p:nvSpPr>
              <p:cNvPr id="509" name="Google Shape;509;p58"/>
              <p:cNvSpPr txBox="1"/>
              <p:nvPr/>
            </p:nvSpPr>
            <p:spPr>
              <a:xfrm>
                <a:off x="3459744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</a:t>
                </a:r>
                <a:endParaRPr/>
              </a:p>
            </p:txBody>
          </p:sp>
          <p:sp>
            <p:nvSpPr>
              <p:cNvPr id="510" name="Google Shape;510;p58"/>
              <p:cNvSpPr txBox="1"/>
              <p:nvPr/>
            </p:nvSpPr>
            <p:spPr>
              <a:xfrm>
                <a:off x="3650693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</a:t>
                </a:r>
                <a:endParaRPr/>
              </a:p>
            </p:txBody>
          </p:sp>
          <p:sp>
            <p:nvSpPr>
              <p:cNvPr id="511" name="Google Shape;511;p58"/>
              <p:cNvSpPr txBox="1"/>
              <p:nvPr/>
            </p:nvSpPr>
            <p:spPr>
              <a:xfrm>
                <a:off x="3869178" y="3291840"/>
                <a:ext cx="31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6</a:t>
                </a:r>
                <a:endParaRPr/>
              </a:p>
            </p:txBody>
          </p:sp>
        </p:grpSp>
        <p:grpSp>
          <p:nvGrpSpPr>
            <p:cNvPr id="512" name="Google Shape;512;p58"/>
            <p:cNvGrpSpPr/>
            <p:nvPr/>
          </p:nvGrpSpPr>
          <p:grpSpPr>
            <a:xfrm>
              <a:off x="3521959" y="3151141"/>
              <a:ext cx="1974009" cy="369300"/>
              <a:chOff x="2517809" y="3813048"/>
              <a:chExt cx="1719520" cy="369300"/>
            </a:xfrm>
          </p:grpSpPr>
          <p:sp>
            <p:nvSpPr>
              <p:cNvPr id="513" name="Google Shape;513;p58"/>
              <p:cNvSpPr txBox="1"/>
              <p:nvPr/>
            </p:nvSpPr>
            <p:spPr>
              <a:xfrm>
                <a:off x="3171769" y="3813048"/>
                <a:ext cx="433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-4</a:t>
                </a:r>
                <a:endParaRPr/>
              </a:p>
            </p:txBody>
          </p:sp>
          <p:sp>
            <p:nvSpPr>
              <p:cNvPr id="514" name="Google Shape;514;p58"/>
              <p:cNvSpPr txBox="1"/>
              <p:nvPr/>
            </p:nvSpPr>
            <p:spPr>
              <a:xfrm>
                <a:off x="3387200" y="3813048"/>
                <a:ext cx="411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-3</a:t>
                </a:r>
                <a:endParaRPr/>
              </a:p>
            </p:txBody>
          </p:sp>
          <p:sp>
            <p:nvSpPr>
              <p:cNvPr id="515" name="Google Shape;515;p58"/>
              <p:cNvSpPr txBox="1"/>
              <p:nvPr/>
            </p:nvSpPr>
            <p:spPr>
              <a:xfrm>
                <a:off x="3597655" y="3813048"/>
                <a:ext cx="397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-2</a:t>
                </a:r>
                <a:endParaRPr/>
              </a:p>
            </p:txBody>
          </p:sp>
          <p:sp>
            <p:nvSpPr>
              <p:cNvPr id="516" name="Google Shape;516;p58"/>
              <p:cNvSpPr txBox="1"/>
              <p:nvPr/>
            </p:nvSpPr>
            <p:spPr>
              <a:xfrm>
                <a:off x="3796329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-1</a:t>
                </a:r>
                <a:endParaRPr/>
              </a:p>
            </p:txBody>
          </p:sp>
          <p:sp>
            <p:nvSpPr>
              <p:cNvPr id="517" name="Google Shape;517;p58"/>
              <p:cNvSpPr txBox="1"/>
              <p:nvPr/>
            </p:nvSpPr>
            <p:spPr>
              <a:xfrm>
                <a:off x="2951260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-5</a:t>
                </a:r>
                <a:endParaRPr/>
              </a:p>
            </p:txBody>
          </p:sp>
          <p:sp>
            <p:nvSpPr>
              <p:cNvPr id="518" name="Google Shape;518;p58"/>
              <p:cNvSpPr txBox="1"/>
              <p:nvPr/>
            </p:nvSpPr>
            <p:spPr>
              <a:xfrm>
                <a:off x="2730752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-6</a:t>
                </a:r>
                <a:endParaRPr/>
              </a:p>
            </p:txBody>
          </p:sp>
          <p:sp>
            <p:nvSpPr>
              <p:cNvPr id="519" name="Google Shape;519;p58"/>
              <p:cNvSpPr txBox="1"/>
              <p:nvPr/>
            </p:nvSpPr>
            <p:spPr>
              <a:xfrm>
                <a:off x="2517809" y="3813048"/>
                <a:ext cx="44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-7</a:t>
                </a:r>
                <a:endParaRPr/>
              </a:p>
            </p:txBody>
          </p:sp>
        </p:grpSp>
      </p:grpSp>
      <p:grpSp>
        <p:nvGrpSpPr>
          <p:cNvPr id="520" name="Google Shape;520;p58"/>
          <p:cNvGrpSpPr/>
          <p:nvPr/>
        </p:nvGrpSpPr>
        <p:grpSpPr>
          <a:xfrm>
            <a:off x="454193" y="3822352"/>
            <a:ext cx="7690200" cy="923310"/>
            <a:chOff x="454193" y="3657252"/>
            <a:chExt cx="7690200" cy="923310"/>
          </a:xfrm>
        </p:grpSpPr>
        <p:sp>
          <p:nvSpPr>
            <p:cNvPr id="521" name="Google Shape;521;p58"/>
            <p:cNvSpPr/>
            <p:nvPr/>
          </p:nvSpPr>
          <p:spPr>
            <a:xfrm>
              <a:off x="454193" y="3657252"/>
              <a:ext cx="76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Merriweather Sans"/>
                <a:buChar char="»"/>
              </a:pPr>
              <a:r>
                <a:rPr lang="en" sz="20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Negative step takes characters in reverse order</a:t>
              </a:r>
              <a:endParaRPr/>
            </a:p>
          </p:txBody>
        </p:sp>
        <p:sp>
          <p:nvSpPr>
            <p:cNvPr id="522" name="Google Shape;522;p58"/>
            <p:cNvSpPr/>
            <p:nvPr/>
          </p:nvSpPr>
          <p:spPr>
            <a:xfrm>
              <a:off x="454193" y="4057362"/>
              <a:ext cx="3565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dnaseq[6:0:-2]</a:t>
              </a:r>
              <a:endParaRPr>
                <a:solidFill>
                  <a:srgbClr val="0000FF"/>
                </a:solidFill>
              </a:endParaRPr>
            </a:p>
          </p:txBody>
        </p:sp>
      </p:grpSp>
      <p:sp>
        <p:nvSpPr>
          <p:cNvPr id="523" name="Google Shape;523;p58"/>
          <p:cNvSpPr/>
          <p:nvPr/>
        </p:nvSpPr>
        <p:spPr>
          <a:xfrm>
            <a:off x="442985" y="4651517"/>
            <a:ext cx="129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34747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24" name="Google Shape;524;p58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  <p:sp>
        <p:nvSpPr>
          <p:cNvPr id="525" name="Google Shape;525;p58"/>
          <p:cNvSpPr txBox="1">
            <a:spLocks noGrp="1"/>
          </p:cNvSpPr>
          <p:nvPr>
            <p:ph type="body" idx="2"/>
          </p:nvPr>
        </p:nvSpPr>
        <p:spPr>
          <a:xfrm>
            <a:off x="454193" y="236509"/>
            <a:ext cx="1232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Strings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2200"/>
              <a:buFont typeface="Helvetica Neue"/>
              <a:buNone/>
            </a:pPr>
            <a:endParaRPr sz="2200" b="1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body" idx="2"/>
          </p:nvPr>
        </p:nvSpPr>
        <p:spPr>
          <a:xfrm>
            <a:off x="349961" y="474490"/>
            <a:ext cx="1232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45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Strings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1045"/>
              <a:buFont typeface="Helvetica Neue"/>
              <a:buNone/>
            </a:pPr>
            <a:endParaRPr sz="2200" b="1">
              <a:solidFill>
                <a:schemeClr val="accent3"/>
              </a:solidFill>
            </a:endParaRPr>
          </a:p>
        </p:txBody>
      </p:sp>
      <p:sp>
        <p:nvSpPr>
          <p:cNvPr id="532" name="Google Shape;532;p59"/>
          <p:cNvSpPr txBox="1">
            <a:spLocks noGrp="1"/>
          </p:cNvSpPr>
          <p:nvPr>
            <p:ph type="body" idx="4"/>
          </p:nvPr>
        </p:nvSpPr>
        <p:spPr>
          <a:xfrm>
            <a:off x="309320" y="1044150"/>
            <a:ext cx="8405100" cy="18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b="1" i="1">
                <a:solidFill>
                  <a:schemeClr val="dk1"/>
                </a:solidFill>
              </a:rPr>
              <a:t>String Functions and Methods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/>
          </a:p>
          <a:p>
            <a:pPr marL="342900" lvl="0" indent="-335280" algn="l" rtl="0">
              <a:spcBef>
                <a:spcPts val="0"/>
              </a:spcBef>
              <a:spcAft>
                <a:spcPts val="0"/>
              </a:spcAft>
              <a:buSzPct val="80000"/>
              <a:buChar char="»"/>
            </a:pPr>
            <a:r>
              <a:rPr lang="en"/>
              <a:t>A function is a piece of code written to carry out a specified task, and called by name. </a:t>
            </a:r>
            <a:endParaRPr/>
          </a:p>
          <a:p>
            <a:pPr marL="685800" lvl="0" indent="-336042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79999"/>
              <a:buFont typeface="Helvetica Neue"/>
              <a:buChar char="•"/>
            </a:pPr>
            <a:r>
              <a:rPr lang="en" sz="1800">
                <a:solidFill>
                  <a:srgbClr val="0000FF"/>
                </a:solidFill>
              </a:rPr>
              <a:t>print() </a:t>
            </a:r>
            <a:r>
              <a:rPr lang="en" sz="1800"/>
              <a:t>and </a:t>
            </a:r>
            <a:r>
              <a:rPr lang="en" sz="1800">
                <a:solidFill>
                  <a:srgbClr val="0000FF"/>
                </a:solidFill>
              </a:rPr>
              <a:t>input()</a:t>
            </a:r>
            <a:endParaRPr>
              <a:solidFill>
                <a:srgbClr val="0000FF"/>
              </a:solidFill>
            </a:endParaRPr>
          </a:p>
          <a:p>
            <a:pPr marL="685800" lvl="0" indent="-336042" algn="l" rtl="0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ct val="79999"/>
              <a:buFont typeface="Helvetica Neue"/>
              <a:buChar char="•"/>
            </a:pPr>
            <a:r>
              <a:rPr lang="en" sz="1800">
                <a:solidFill>
                  <a:srgbClr val="0000FF"/>
                </a:solidFill>
              </a:rPr>
              <a:t>int(), float()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rgbClr val="0000FF"/>
                </a:solidFill>
              </a:rPr>
              <a:t> str()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533" name="Google Shape;533;p59"/>
          <p:cNvGrpSpPr/>
          <p:nvPr/>
        </p:nvGrpSpPr>
        <p:grpSpPr>
          <a:xfrm>
            <a:off x="309320" y="3213278"/>
            <a:ext cx="4572000" cy="1231200"/>
            <a:chOff x="309320" y="2883078"/>
            <a:chExt cx="4572000" cy="1231200"/>
          </a:xfrm>
        </p:grpSpPr>
        <p:sp>
          <p:nvSpPr>
            <p:cNvPr id="534" name="Google Shape;534;p59"/>
            <p:cNvSpPr/>
            <p:nvPr/>
          </p:nvSpPr>
          <p:spPr>
            <a:xfrm>
              <a:off x="309320" y="2883078"/>
              <a:ext cx="45720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Helvetica Neue"/>
                <a:buChar char="»"/>
              </a:pPr>
              <a:r>
                <a:rPr lang="en" sz="20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Get length with </a:t>
              </a:r>
              <a:r>
                <a:rPr lang="en" sz="20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len()</a:t>
              </a:r>
              <a:endParaRPr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 = 'ANTGCTG'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DNASeq_length = </a:t>
              </a:r>
              <a:r>
                <a:rPr lang="en" sz="18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len</a:t>
              </a:r>
              <a:r>
                <a:rPr lang="en" sz="18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(DNASeq)</a:t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print(DNASeq_length)</a:t>
              </a:r>
              <a:endParaRPr sz="1800">
                <a:solidFill>
                  <a:srgbClr val="FF8D0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5" name="Google Shape;535;p59"/>
            <p:cNvCxnSpPr/>
            <p:nvPr/>
          </p:nvCxnSpPr>
          <p:spPr>
            <a:xfrm>
              <a:off x="3147332" y="3922939"/>
              <a:ext cx="318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536" name="Google Shape;536;p59"/>
            <p:cNvSpPr txBox="1"/>
            <p:nvPr/>
          </p:nvSpPr>
          <p:spPr>
            <a:xfrm>
              <a:off x="3514726" y="3744852"/>
              <a:ext cx="32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/>
            </a:p>
          </p:txBody>
        </p:sp>
      </p:grpSp>
      <p:sp>
        <p:nvSpPr>
          <p:cNvPr id="537" name="Google Shape;537;p59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>
            <a:spLocks noGrp="1"/>
          </p:cNvSpPr>
          <p:nvPr>
            <p:ph type="body" idx="2"/>
          </p:nvPr>
        </p:nvSpPr>
        <p:spPr>
          <a:xfrm>
            <a:off x="269415" y="225284"/>
            <a:ext cx="12327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</a:rPr>
              <a:t>Strings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2200"/>
              <a:buFont typeface="Helvetica Neue"/>
              <a:buNone/>
            </a:pPr>
            <a:endParaRPr sz="2200" b="1">
              <a:solidFill>
                <a:schemeClr val="dk1"/>
              </a:solidFill>
            </a:endParaRPr>
          </a:p>
        </p:txBody>
      </p:sp>
      <p:sp>
        <p:nvSpPr>
          <p:cNvPr id="544" name="Google Shape;544;p60"/>
          <p:cNvSpPr txBox="1">
            <a:spLocks noGrp="1"/>
          </p:cNvSpPr>
          <p:nvPr>
            <p:ph type="body" idx="4"/>
          </p:nvPr>
        </p:nvSpPr>
        <p:spPr>
          <a:xfrm>
            <a:off x="198362" y="793823"/>
            <a:ext cx="89268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i="1" dirty="0">
                <a:solidFill>
                  <a:srgbClr val="0000FF"/>
                </a:solidFill>
              </a:rPr>
              <a:t>String Methods</a:t>
            </a:r>
            <a:endParaRPr dirty="0">
              <a:solidFill>
                <a:srgbClr val="0000FF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SzPts val="1440"/>
              <a:buChar char="»"/>
            </a:pPr>
            <a:r>
              <a:rPr lang="en" sz="1800" b="1" dirty="0" err="1">
                <a:solidFill>
                  <a:srgbClr val="0000FF"/>
                </a:solidFill>
              </a:rPr>
              <a:t>str.count</a:t>
            </a:r>
            <a:r>
              <a:rPr lang="en" sz="1800" b="1" dirty="0">
                <a:solidFill>
                  <a:srgbClr val="0000FF"/>
                </a:solidFill>
              </a:rPr>
              <a:t>() </a:t>
            </a:r>
            <a:r>
              <a:rPr lang="en" sz="1800" dirty="0"/>
              <a:t>– count how many times a particular substring occurs in a string</a:t>
            </a:r>
            <a:endParaRPr dirty="0"/>
          </a:p>
        </p:txBody>
      </p:sp>
      <p:sp>
        <p:nvSpPr>
          <p:cNvPr id="545" name="Google Shape;545;p60"/>
          <p:cNvSpPr/>
          <p:nvPr/>
        </p:nvSpPr>
        <p:spPr>
          <a:xfrm>
            <a:off x="198348" y="1519226"/>
            <a:ext cx="3849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34747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 = 'ANTGCTG'</a:t>
            </a:r>
            <a:endParaRPr/>
          </a:p>
          <a:p>
            <a:pPr marL="0" marR="0" lvl="0" indent="347472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print(dnaseq.</a:t>
            </a:r>
            <a:r>
              <a:rPr lang="en" sz="16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count('A')</a:t>
            </a:r>
            <a:r>
              <a:rPr lang="en" sz="160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</a:t>
            </a:r>
            <a:r>
              <a:rPr lang="en" sz="16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1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546" name="Google Shape;546;p60"/>
          <p:cNvGrpSpPr/>
          <p:nvPr/>
        </p:nvGrpSpPr>
        <p:grpSpPr>
          <a:xfrm>
            <a:off x="198344" y="2220173"/>
            <a:ext cx="8659170" cy="985386"/>
            <a:chOff x="288368" y="2422127"/>
            <a:chExt cx="7401000" cy="983910"/>
          </a:xfrm>
        </p:grpSpPr>
        <p:sp>
          <p:nvSpPr>
            <p:cNvPr id="547" name="Google Shape;547;p60"/>
            <p:cNvSpPr/>
            <p:nvPr/>
          </p:nvSpPr>
          <p:spPr>
            <a:xfrm>
              <a:off x="288368" y="2422127"/>
              <a:ext cx="74010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40"/>
                <a:buFont typeface="Merriweather Sans"/>
                <a:buChar char="»"/>
              </a:pPr>
              <a:r>
                <a:rPr lang="en" sz="1800" b="1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str.replace(old, new, count) </a:t>
              </a:r>
              <a:r>
                <a:rPr lang="en" sz="18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replace a particular substring occurs in a string</a:t>
              </a:r>
              <a:endParaRPr/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288368" y="2822237"/>
              <a:ext cx="3964800" cy="5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 = 'ANTGCTG'</a:t>
              </a:r>
              <a:endParaRPr/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print(dnaseq</a:t>
              </a: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.replace('N', 'G')</a:t>
              </a: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  </a:t>
              </a: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# AGTGCTG</a:t>
              </a:r>
              <a:endParaRPr>
                <a:solidFill>
                  <a:srgbClr val="0000FF"/>
                </a:solidFill>
              </a:endParaRPr>
            </a:p>
          </p:txBody>
        </p:sp>
      </p:grpSp>
      <p:grpSp>
        <p:nvGrpSpPr>
          <p:cNvPr id="549" name="Google Shape;549;p60"/>
          <p:cNvGrpSpPr/>
          <p:nvPr/>
        </p:nvGrpSpPr>
        <p:grpSpPr>
          <a:xfrm>
            <a:off x="198349" y="3288441"/>
            <a:ext cx="8667627" cy="1543380"/>
            <a:chOff x="198349" y="3288441"/>
            <a:chExt cx="8667627" cy="1543380"/>
          </a:xfrm>
        </p:grpSpPr>
        <p:sp>
          <p:nvSpPr>
            <p:cNvPr id="550" name="Google Shape;550;p60"/>
            <p:cNvSpPr txBox="1"/>
            <p:nvPr/>
          </p:nvSpPr>
          <p:spPr>
            <a:xfrm>
              <a:off x="212562" y="3288441"/>
              <a:ext cx="8502000" cy="9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40"/>
                <a:buFont typeface="Merriweather Sans"/>
                <a:buChar char="»"/>
              </a:pPr>
              <a:r>
                <a:rPr lang="en" sz="1800" b="1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str.lower()</a:t>
              </a:r>
              <a:r>
                <a:rPr lang="en" sz="1800" b="1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18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– return a copy of the string with all the cased characters converted to lowercase.</a:t>
              </a: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198349" y="3969921"/>
              <a:ext cx="35619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 = 'ANTGCTG'</a:t>
              </a:r>
              <a:endParaRPr/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print(dnaseq.</a:t>
              </a: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lower()</a:t>
              </a:r>
              <a:r>
                <a:rPr lang="en" sz="1600">
                  <a:solidFill>
                    <a:srgbClr val="00206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 </a:t>
              </a:r>
              <a:r>
                <a:rPr lang="en" sz="1600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# antgctg</a:t>
              </a:r>
              <a:endParaRPr sz="16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347472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8D03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52" name="Google Shape;552;p60"/>
            <p:cNvGrpSpPr/>
            <p:nvPr/>
          </p:nvGrpSpPr>
          <p:grpSpPr>
            <a:xfrm>
              <a:off x="3774435" y="3925961"/>
              <a:ext cx="5091541" cy="584700"/>
              <a:chOff x="3774435" y="4116795"/>
              <a:chExt cx="5091541" cy="584700"/>
            </a:xfrm>
          </p:grpSpPr>
          <p:sp>
            <p:nvSpPr>
              <p:cNvPr id="553" name="Google Shape;553;p60"/>
              <p:cNvSpPr/>
              <p:nvPr/>
            </p:nvSpPr>
            <p:spPr>
              <a:xfrm>
                <a:off x="3774435" y="4231044"/>
                <a:ext cx="1403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0000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str.upper() </a:t>
                </a:r>
                <a:endParaRPr>
                  <a:solidFill>
                    <a:srgbClr val="0000FF"/>
                  </a:solidFill>
                </a:endParaRPr>
              </a:p>
            </p:txBody>
          </p:sp>
          <p:sp>
            <p:nvSpPr>
              <p:cNvPr id="554" name="Google Shape;554;p60"/>
              <p:cNvSpPr/>
              <p:nvPr/>
            </p:nvSpPr>
            <p:spPr>
              <a:xfrm>
                <a:off x="4623376" y="4116795"/>
                <a:ext cx="42426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347472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00206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dnaseq = 'antgctg'</a:t>
                </a:r>
                <a:endParaRPr/>
              </a:p>
              <a:p>
                <a:pPr marL="0" marR="0" lvl="0" indent="347472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00206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print(dnaseq.</a:t>
                </a:r>
                <a:r>
                  <a:rPr lang="en" sz="1600">
                    <a:solidFill>
                      <a:srgbClr val="0000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upper()</a:t>
                </a:r>
                <a:r>
                  <a:rPr lang="en" sz="1600">
                    <a:solidFill>
                      <a:srgbClr val="00206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)  </a:t>
                </a:r>
                <a:r>
                  <a:rPr lang="en" sz="1600">
                    <a:solidFill>
                      <a:srgbClr val="0000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#ANTGCTG</a:t>
                </a:r>
                <a:endParaRPr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555" name="Google Shape;555;p60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280307" y="959471"/>
            <a:ext cx="8863800" cy="3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Char char="»"/>
            </a:pPr>
            <a:r>
              <a:rPr lang="en" sz="20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 = "ATgTCtCATTcAAAGCANNNNNATGCGAGTTATGA", </a:t>
            </a:r>
            <a:endParaRPr/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erriweather Sans"/>
              <a:buChar char="»"/>
            </a:pPr>
            <a:r>
              <a:rPr lang="en" sz="2000" b="0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a simple python script to…</a:t>
            </a:r>
            <a:endParaRPr>
              <a:solidFill>
                <a:srgbClr val="0000FF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Replace “N” into “G” in the variable</a:t>
            </a:r>
            <a:r>
              <a:rPr lang="en" sz="1600" b="0" i="0" u="none" strike="noStrike" cap="none">
                <a:solidFill>
                  <a:srgbClr val="FF8D0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print the sequence.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Capitalize all the lowercase in the variable</a:t>
            </a:r>
            <a:r>
              <a:rPr lang="en" sz="1600" b="0" i="0" u="none" strike="noStrike" cap="none">
                <a:solidFill>
                  <a:srgbClr val="FF8D0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print the sequence.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the length of </a:t>
            </a:r>
            <a:r>
              <a:rPr lang="en" sz="1600" b="1" i="0" u="none" strike="noStrike" cap="non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dnaseq</a:t>
            </a:r>
            <a:r>
              <a:rPr lang="en" sz="1600" b="0" i="0" u="none" strike="noStrike" cap="none">
                <a:solidFill>
                  <a:srgbClr val="FF8D0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print the length.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number of “G” and print the number.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 the number of “G” in the replaced sequences and print the number.</a:t>
            </a:r>
            <a:endParaRPr>
              <a:solidFill>
                <a:schemeClr val="dk1"/>
              </a:solidFill>
            </a:endParaRPr>
          </a:p>
          <a:p>
            <a:pPr marL="28575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8D0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erriweather Sans"/>
              <a:buChar char="»"/>
            </a:pPr>
            <a:r>
              <a:rPr lang="en" sz="20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Hints:</a:t>
            </a:r>
            <a:endParaRPr b="1">
              <a:solidFill>
                <a:srgbClr val="0000FF"/>
              </a:solidFill>
            </a:endParaRPr>
          </a:p>
          <a:p>
            <a:pPr marL="57150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docstrings and comments.</a:t>
            </a: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en" sz="1600" b="0" i="0" u="none" strike="noStrike" cap="none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.replace 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method.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</a:t>
            </a:r>
            <a:r>
              <a:rPr lang="en" sz="1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.upper 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method.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</a:t>
            </a:r>
            <a:r>
              <a:rPr lang="en" sz="1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len()</a:t>
            </a:r>
            <a:r>
              <a:rPr lang="en" sz="1600" b="0" i="0" u="none" strike="noStrike" cap="none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function.</a:t>
            </a:r>
            <a:endParaRPr>
              <a:solidFill>
                <a:schemeClr val="dk1"/>
              </a:solidFill>
            </a:endParaRPr>
          </a:p>
          <a:p>
            <a:pPr marL="57150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en" sz="1600" b="0" i="0" u="none" strike="noStrike" cap="none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.count </a:t>
            </a:r>
            <a:r>
              <a:rPr lang="en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 method.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61"/>
          <p:cNvSpPr txBox="1">
            <a:spLocks noGrp="1"/>
          </p:cNvSpPr>
          <p:nvPr>
            <p:ph type="body" idx="2"/>
          </p:nvPr>
        </p:nvSpPr>
        <p:spPr>
          <a:xfrm>
            <a:off x="280307" y="428040"/>
            <a:ext cx="28803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4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In Class Exercise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563" name="Google Shape;563;p61"/>
          <p:cNvSpPr txBox="1"/>
          <p:nvPr/>
        </p:nvSpPr>
        <p:spPr>
          <a:xfrm>
            <a:off x="5725342" y="3095150"/>
            <a:ext cx="3204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Expected results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564" name="Google Shape;56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7151" y="3629833"/>
            <a:ext cx="3959375" cy="13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1"/>
          <p:cNvSpPr txBox="1">
            <a:spLocks noGrp="1"/>
          </p:cNvSpPr>
          <p:nvPr>
            <p:ph type="body" idx="1"/>
          </p:nvPr>
        </p:nvSpPr>
        <p:spPr>
          <a:xfrm>
            <a:off x="6211076" y="532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>
                <a:solidFill>
                  <a:srgbClr val="0000FF"/>
                </a:solidFill>
              </a:rPr>
              <a:t>Basic Python</a:t>
            </a:r>
            <a:endParaRPr sz="306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2;p42">
            <a:extLst>
              <a:ext uri="{FF2B5EF4-FFF2-40B4-BE49-F238E27FC236}">
                <a16:creationId xmlns:a16="http://schemas.microsoft.com/office/drawing/2014/main" id="{01248F33-9DA4-AA42-B08A-1ADEE87560CB}"/>
              </a:ext>
            </a:extLst>
          </p:cNvPr>
          <p:cNvSpPr txBox="1">
            <a:spLocks/>
          </p:cNvSpPr>
          <p:nvPr/>
        </p:nvSpPr>
        <p:spPr>
          <a:xfrm>
            <a:off x="1006322" y="159930"/>
            <a:ext cx="7131353" cy="10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-US" sz="3500" b="1" dirty="0">
                <a:solidFill>
                  <a:schemeClr val="dk1"/>
                </a:solidFill>
              </a:rPr>
              <a:t>List</a:t>
            </a:r>
            <a:endParaRPr lang="en-US" sz="3500" dirty="0">
              <a:solidFill>
                <a:schemeClr val="dk1"/>
              </a:solidFill>
            </a:endParaRPr>
          </a:p>
        </p:txBody>
      </p:sp>
      <p:pic>
        <p:nvPicPr>
          <p:cNvPr id="5122" name="Picture 2" descr="Python List with Examples - A Complete Python List Tutorial - DataFlair">
            <a:extLst>
              <a:ext uri="{FF2B5EF4-FFF2-40B4-BE49-F238E27FC236}">
                <a16:creationId xmlns:a16="http://schemas.microsoft.com/office/drawing/2014/main" id="{6A31906E-0AA8-5942-9E47-1665691C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06" y="912643"/>
            <a:ext cx="7557025" cy="395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9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>
            <a:spLocks noGrp="1"/>
          </p:cNvSpPr>
          <p:nvPr>
            <p:ph type="pic" idx="3"/>
          </p:nvPr>
        </p:nvSpPr>
        <p:spPr>
          <a:xfrm>
            <a:off x="0" y="195975"/>
            <a:ext cx="9144000" cy="96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Wing 101 to write Python scripts</a:t>
            </a:r>
            <a:endParaRPr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00" y="929850"/>
            <a:ext cx="7506877" cy="41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>
            <a:spLocks noGrp="1"/>
          </p:cNvSpPr>
          <p:nvPr>
            <p:ph type="body" idx="2"/>
          </p:nvPr>
        </p:nvSpPr>
        <p:spPr>
          <a:xfrm>
            <a:off x="417451" y="781854"/>
            <a:ext cx="2295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45"/>
              <a:buFont typeface="Helvetica Neue"/>
              <a:buNone/>
            </a:pPr>
            <a:r>
              <a:rPr lang="en" sz="2245" b="1">
                <a:solidFill>
                  <a:schemeClr val="dk1"/>
                </a:solidFill>
              </a:rPr>
              <a:t>What is a List?</a:t>
            </a:r>
            <a:endParaRPr sz="234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1045"/>
              <a:buFont typeface="Helvetica Neue"/>
              <a:buNone/>
            </a:pPr>
            <a:endParaRPr sz="1045" b="1">
              <a:solidFill>
                <a:schemeClr val="accent3"/>
              </a:solidFill>
            </a:endParaRPr>
          </a:p>
        </p:txBody>
      </p:sp>
      <p:sp>
        <p:nvSpPr>
          <p:cNvPr id="571" name="Google Shape;571;p62"/>
          <p:cNvSpPr txBox="1">
            <a:spLocks noGrp="1"/>
          </p:cNvSpPr>
          <p:nvPr>
            <p:ph type="body" idx="4"/>
          </p:nvPr>
        </p:nvSpPr>
        <p:spPr>
          <a:xfrm>
            <a:off x="441408" y="1239032"/>
            <a:ext cx="8244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79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80"/>
              <a:buFont typeface="Merriweather Sans"/>
              <a:buChar char="»"/>
            </a:pPr>
            <a:r>
              <a:rPr lang="en" sz="1900"/>
              <a:t>A list is made from zero or more items, separated by commas, and surrounded by square brackets.</a:t>
            </a:r>
            <a:endParaRPr sz="1900"/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880"/>
              <a:buNone/>
            </a:pPr>
            <a:endParaRPr sz="1900"/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880"/>
              <a:buNone/>
            </a:pPr>
            <a:endParaRPr sz="1900"/>
          </a:p>
        </p:txBody>
      </p:sp>
      <p:sp>
        <p:nvSpPr>
          <p:cNvPr id="572" name="Google Shape;572;p62"/>
          <p:cNvSpPr/>
          <p:nvPr/>
        </p:nvSpPr>
        <p:spPr>
          <a:xfrm>
            <a:off x="886068" y="2147514"/>
            <a:ext cx="7519200" cy="13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Helvetica Neue"/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mpty_list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 ]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Helvetica Neue"/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eekdays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'Monday'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'Tuesday'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'Wednesday'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'Thursday'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'Friday'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Helvetica Neue"/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irds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'emu'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'ostrich'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'cassowary'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Helvetica Neue"/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irst_names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'Graham'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'John'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'Terry'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'Terry'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'Michael'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73" name="Google Shape;573;p62"/>
          <p:cNvSpPr txBox="1">
            <a:spLocks noGrp="1"/>
          </p:cNvSpPr>
          <p:nvPr>
            <p:ph type="body" idx="1"/>
          </p:nvPr>
        </p:nvSpPr>
        <p:spPr>
          <a:xfrm>
            <a:off x="360304" y="144417"/>
            <a:ext cx="1813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</a:rPr>
              <a:t>Lists</a:t>
            </a:r>
            <a:endParaRPr sz="3060" dirty="0">
              <a:solidFill>
                <a:srgbClr val="0000FF"/>
              </a:solidFill>
            </a:endParaRPr>
          </a:p>
        </p:txBody>
      </p:sp>
      <p:grpSp>
        <p:nvGrpSpPr>
          <p:cNvPr id="574" name="Google Shape;574;p62"/>
          <p:cNvGrpSpPr/>
          <p:nvPr/>
        </p:nvGrpSpPr>
        <p:grpSpPr>
          <a:xfrm>
            <a:off x="592911" y="3791405"/>
            <a:ext cx="4453708" cy="771562"/>
            <a:chOff x="518468" y="3505873"/>
            <a:chExt cx="4453708" cy="771562"/>
          </a:xfrm>
        </p:grpSpPr>
        <p:sp>
          <p:nvSpPr>
            <p:cNvPr id="575" name="Google Shape;575;p62"/>
            <p:cNvSpPr/>
            <p:nvPr/>
          </p:nvSpPr>
          <p:spPr>
            <a:xfrm>
              <a:off x="741576" y="3908135"/>
              <a:ext cx="423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</a:t>
              </a:r>
              <a:r>
                <a:rPr lang="en" sz="1800">
                  <a:solidFill>
                    <a:srgbClr val="00008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my_list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1800">
                  <a:solidFill>
                    <a:srgbClr val="55555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=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[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123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'John'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'Terry'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, 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1.23</a:t>
              </a:r>
              <a:r>
                <a:rPr lang="en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</a:t>
              </a:r>
              <a:r>
                <a:rPr lang="en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/>
            </a:p>
          </p:txBody>
        </p:sp>
        <p:sp>
          <p:nvSpPr>
            <p:cNvPr id="576" name="Google Shape;576;p62"/>
            <p:cNvSpPr txBox="1"/>
            <p:nvPr/>
          </p:nvSpPr>
          <p:spPr>
            <a:xfrm>
              <a:off x="518468" y="3505873"/>
              <a:ext cx="4104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600"/>
                <a:buFont typeface="Merriweather Sans"/>
                <a:buChar char="»"/>
              </a:pPr>
              <a:r>
                <a:rPr lang="en" sz="2000">
                  <a:solidFill>
                    <a:srgbClr val="26262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Items can be any data type.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"/>
          <p:cNvSpPr txBox="1">
            <a:spLocks noGrp="1"/>
          </p:cNvSpPr>
          <p:nvPr>
            <p:ph type="body" idx="2"/>
          </p:nvPr>
        </p:nvSpPr>
        <p:spPr>
          <a:xfrm>
            <a:off x="417451" y="781854"/>
            <a:ext cx="54771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45"/>
              <a:buNone/>
            </a:pPr>
            <a:r>
              <a:rPr lang="en" sz="2200" b="1">
                <a:solidFill>
                  <a:schemeClr val="dk1"/>
                </a:solidFill>
              </a:rPr>
              <a:t>How to Access List Elements or Items?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40"/>
              </a:spcBef>
              <a:spcAft>
                <a:spcPts val="1200"/>
              </a:spcAft>
              <a:buClr>
                <a:schemeClr val="dk2"/>
              </a:buClr>
              <a:buSzPts val="1045"/>
              <a:buFont typeface="Helvetica Neue"/>
              <a:buNone/>
            </a:pPr>
            <a:endParaRPr sz="2200" b="1">
              <a:solidFill>
                <a:schemeClr val="accent3"/>
              </a:solidFill>
            </a:endParaRPr>
          </a:p>
        </p:txBody>
      </p:sp>
      <p:sp>
        <p:nvSpPr>
          <p:cNvPr id="582" name="Google Shape;582;p63"/>
          <p:cNvSpPr txBox="1">
            <a:spLocks noGrp="1"/>
          </p:cNvSpPr>
          <p:nvPr>
            <p:ph type="body" idx="4"/>
          </p:nvPr>
        </p:nvSpPr>
        <p:spPr>
          <a:xfrm>
            <a:off x="417451" y="1169213"/>
            <a:ext cx="8244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erriweather Sans"/>
              <a:buChar char="»"/>
            </a:pPr>
            <a:r>
              <a:rPr lang="en"/>
              <a:t>As with strings, you can extract a single value from a list by specifying its offset.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SzPts val="1600"/>
              <a:buNone/>
            </a:pPr>
            <a:endParaRPr/>
          </a:p>
        </p:txBody>
      </p:sp>
      <p:sp>
        <p:nvSpPr>
          <p:cNvPr id="583" name="Google Shape;583;p63"/>
          <p:cNvSpPr/>
          <p:nvPr/>
        </p:nvSpPr>
        <p:spPr>
          <a:xfrm>
            <a:off x="861867" y="2202331"/>
            <a:ext cx="4588200" cy="19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AAA'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TTT'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GGG'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AAA'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TTT'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GGG'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84" name="Google Shape;584;p63"/>
          <p:cNvSpPr/>
          <p:nvPr/>
        </p:nvSpPr>
        <p:spPr>
          <a:xfrm>
            <a:off x="5817054" y="2402062"/>
            <a:ext cx="2292600" cy="16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GGG'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TTT'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AAA'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85" name="Google Shape;585;p63"/>
          <p:cNvSpPr txBox="1"/>
          <p:nvPr/>
        </p:nvSpPr>
        <p:spPr>
          <a:xfrm>
            <a:off x="2870703" y="1935141"/>
            <a:ext cx="36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/>
          </a:p>
        </p:txBody>
      </p:sp>
      <p:sp>
        <p:nvSpPr>
          <p:cNvPr id="586" name="Google Shape;586;p63"/>
          <p:cNvSpPr txBox="1"/>
          <p:nvPr/>
        </p:nvSpPr>
        <p:spPr>
          <a:xfrm>
            <a:off x="3585482" y="1902875"/>
            <a:ext cx="36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587" name="Google Shape;587;p63"/>
          <p:cNvSpPr txBox="1"/>
          <p:nvPr/>
        </p:nvSpPr>
        <p:spPr>
          <a:xfrm>
            <a:off x="4304812" y="1904832"/>
            <a:ext cx="36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588" name="Google Shape;588;p63"/>
          <p:cNvSpPr txBox="1"/>
          <p:nvPr/>
        </p:nvSpPr>
        <p:spPr>
          <a:xfrm>
            <a:off x="2777778" y="2393546"/>
            <a:ext cx="48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-3</a:t>
            </a:r>
            <a:endParaRPr/>
          </a:p>
        </p:txBody>
      </p:sp>
      <p:sp>
        <p:nvSpPr>
          <p:cNvPr id="589" name="Google Shape;589;p63"/>
          <p:cNvSpPr txBox="1"/>
          <p:nvPr/>
        </p:nvSpPr>
        <p:spPr>
          <a:xfrm>
            <a:off x="3521537" y="2402062"/>
            <a:ext cx="44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-2</a:t>
            </a:r>
            <a:endParaRPr/>
          </a:p>
        </p:txBody>
      </p:sp>
      <p:sp>
        <p:nvSpPr>
          <p:cNvPr id="590" name="Google Shape;590;p63"/>
          <p:cNvSpPr txBox="1"/>
          <p:nvPr/>
        </p:nvSpPr>
        <p:spPr>
          <a:xfrm>
            <a:off x="4269440" y="2404019"/>
            <a:ext cx="43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-1</a:t>
            </a:r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body" idx="1"/>
          </p:nvPr>
        </p:nvSpPr>
        <p:spPr>
          <a:xfrm>
            <a:off x="360304" y="144417"/>
            <a:ext cx="1813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</a:rPr>
              <a:t>Lists</a:t>
            </a:r>
            <a:endParaRPr sz="306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"/>
          <p:cNvSpPr txBox="1"/>
          <p:nvPr/>
        </p:nvSpPr>
        <p:spPr>
          <a:xfrm>
            <a:off x="417452" y="781854"/>
            <a:ext cx="4051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an Item by [offset]</a:t>
            </a:r>
            <a:endParaRPr sz="22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64"/>
          <p:cNvSpPr txBox="1"/>
          <p:nvPr/>
        </p:nvSpPr>
        <p:spPr>
          <a:xfrm>
            <a:off x="417451" y="1321613"/>
            <a:ext cx="38679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Merriweather Sans"/>
              <a:buChar char="»"/>
            </a:pPr>
            <a:r>
              <a:rPr lang="en" sz="2000" b="1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Lists are mutable.</a:t>
            </a:r>
            <a:endParaRPr sz="2000" b="1">
              <a:solidFill>
                <a:srgbClr val="00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526594" y="1740796"/>
            <a:ext cx="4841400" cy="133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'AAA'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'TTT'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'GGG'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 b="0" i="0" u="none" strike="noStrike" cap="none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r>
              <a:rPr lang="en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CCC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endParaRPr sz="1800" b="0" i="0" u="none" strike="noStrike" cap="none">
              <a:solidFill>
                <a:srgbClr val="CC33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AAA',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TTT',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CCC']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grpSp>
        <p:nvGrpSpPr>
          <p:cNvPr id="599" name="Google Shape;599;p64"/>
          <p:cNvGrpSpPr/>
          <p:nvPr/>
        </p:nvGrpSpPr>
        <p:grpSpPr>
          <a:xfrm>
            <a:off x="5368025" y="1330100"/>
            <a:ext cx="3202828" cy="1367203"/>
            <a:chOff x="5368025" y="1468428"/>
            <a:chExt cx="3202828" cy="1367203"/>
          </a:xfrm>
        </p:grpSpPr>
        <p:sp>
          <p:nvSpPr>
            <p:cNvPr id="600" name="Google Shape;600;p64"/>
            <p:cNvSpPr/>
            <p:nvPr/>
          </p:nvSpPr>
          <p:spPr>
            <a:xfrm>
              <a:off x="5521353" y="2094674"/>
              <a:ext cx="3049500" cy="630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000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</a:t>
              </a:r>
              <a:r>
                <a:rPr lang="en" sz="1800" b="0" i="0" u="none" strike="noStrike" cap="none">
                  <a:solidFill>
                    <a:srgbClr val="00008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 = 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'ANTGCTG'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000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&gt;&gt;&gt; </a:t>
              </a:r>
              <a:r>
                <a:rPr lang="en" sz="1800">
                  <a:solidFill>
                    <a:srgbClr val="00008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DNASeq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[</a:t>
              </a:r>
              <a:r>
                <a:rPr lang="en" sz="1800">
                  <a:solidFill>
                    <a:srgbClr val="FF66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]  = </a:t>
              </a:r>
              <a:r>
                <a:rPr lang="en" sz="1800">
                  <a:solidFill>
                    <a:srgbClr val="CC33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'G'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1" name="Google Shape;601;p64"/>
            <p:cNvSpPr/>
            <p:nvPr/>
          </p:nvSpPr>
          <p:spPr>
            <a:xfrm>
              <a:off x="5368025" y="1468428"/>
              <a:ext cx="3049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00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Strings are immutable</a:t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602" name="Google Shape;602;p64"/>
            <p:cNvSpPr/>
            <p:nvPr/>
          </p:nvSpPr>
          <p:spPr>
            <a:xfrm>
              <a:off x="7804908" y="2365231"/>
              <a:ext cx="498900" cy="470400"/>
            </a:xfrm>
            <a:prstGeom prst="mathMultiply">
              <a:avLst>
                <a:gd name="adj1" fmla="val 23520"/>
              </a:avLst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64"/>
          <p:cNvSpPr/>
          <p:nvPr/>
        </p:nvSpPr>
        <p:spPr>
          <a:xfrm>
            <a:off x="526595" y="3336450"/>
            <a:ext cx="6461100" cy="169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'AAA'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'TTT'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'GGG'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>
                <a:solidFill>
                  <a:srgbClr val="FF6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</a:t>
            </a:r>
            <a:r>
              <a:rPr lang="en" sz="18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'CCC'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r>
              <a:rPr lang="en" sz="1800" b="0" i="0" u="none" strike="noStrike" cap="none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+= [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'CCC’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     (or sequences.append[</a:t>
            </a:r>
            <a:r>
              <a:rPr lang="en" sz="18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'CCC’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&gt;&gt;&gt; </a:t>
            </a:r>
            <a:r>
              <a:rPr lang="en" sz="1800">
                <a:solidFill>
                  <a:srgbClr val="0000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AAA',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TTT',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'GGG', '</a:t>
            </a:r>
            <a:r>
              <a:rPr lang="en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CCC']</a:t>
            </a:r>
            <a:r>
              <a:rPr lang="en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grpSp>
        <p:nvGrpSpPr>
          <p:cNvPr id="604" name="Google Shape;604;p64"/>
          <p:cNvGrpSpPr/>
          <p:nvPr/>
        </p:nvGrpSpPr>
        <p:grpSpPr>
          <a:xfrm>
            <a:off x="3309585" y="3642437"/>
            <a:ext cx="5141529" cy="390381"/>
            <a:chOff x="3232245" y="3792563"/>
            <a:chExt cx="5141529" cy="390381"/>
          </a:xfrm>
        </p:grpSpPr>
        <p:sp>
          <p:nvSpPr>
            <p:cNvPr id="605" name="Google Shape;605;p64"/>
            <p:cNvSpPr/>
            <p:nvPr/>
          </p:nvSpPr>
          <p:spPr>
            <a:xfrm>
              <a:off x="3232245" y="3800144"/>
              <a:ext cx="498900" cy="382800"/>
            </a:xfrm>
            <a:prstGeom prst="mathMultiply">
              <a:avLst>
                <a:gd name="adj1" fmla="val 23520"/>
              </a:avLst>
            </a:prstGeom>
            <a:gradFill>
              <a:gsLst>
                <a:gs pos="0">
                  <a:srgbClr val="E3001B"/>
                </a:gs>
                <a:gs pos="100000">
                  <a:srgbClr val="FF848B"/>
                </a:gs>
              </a:gsLst>
              <a:lin ang="16200038" scaled="0"/>
            </a:gradFill>
            <a:ln w="9525" cap="flat" cmpd="sng">
              <a:solidFill>
                <a:srgbClr val="C70A2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4"/>
            <p:cNvSpPr txBox="1"/>
            <p:nvPr/>
          </p:nvSpPr>
          <p:spPr>
            <a:xfrm>
              <a:off x="3692574" y="3792563"/>
              <a:ext cx="468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8080"/>
                  </a:solidFill>
                  <a:latin typeface="Calibri"/>
                  <a:ea typeface="Calibri"/>
                  <a:cs typeface="Calibri"/>
                  <a:sym typeface="Calibri"/>
                </a:rPr>
                <a:t>IndexError: list assignment index out of range</a:t>
              </a:r>
              <a:endParaRPr/>
            </a:p>
          </p:txBody>
        </p:sp>
      </p:grpSp>
      <p:pic>
        <p:nvPicPr>
          <p:cNvPr id="607" name="Google Shape;60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2602" y="4508452"/>
            <a:ext cx="1828800" cy="6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4"/>
          <p:cNvSpPr txBox="1">
            <a:spLocks noGrp="1"/>
          </p:cNvSpPr>
          <p:nvPr>
            <p:ph type="body" idx="1"/>
          </p:nvPr>
        </p:nvSpPr>
        <p:spPr>
          <a:xfrm>
            <a:off x="360304" y="144417"/>
            <a:ext cx="1813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</a:rPr>
              <a:t>Lists</a:t>
            </a:r>
            <a:endParaRPr sz="306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4"/>
          </p:nvPr>
        </p:nvSpPr>
        <p:spPr>
          <a:xfrm>
            <a:off x="160800" y="1609773"/>
            <a:ext cx="88224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52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Give biologists comfort and confidence with computation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Basic ability to learn and practice computational skills in your future research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0" indent="-33528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Char char="»"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Basic Python Programming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  <a:p>
            <a:pPr marL="694944" lvl="0" indent="-335280" algn="l" rtl="0">
              <a:spcBef>
                <a:spcPts val="4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Learn how to use </a:t>
            </a:r>
            <a:r>
              <a:rPr lang="en" u="sng" dirty="0">
                <a:solidFill>
                  <a:schemeClr val="bg1">
                    <a:lumMod val="50000"/>
                  </a:schemeClr>
                </a:solidFill>
              </a:rPr>
              <a:t>IDLE to execute Python commands</a:t>
            </a: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 and use </a:t>
            </a:r>
            <a:r>
              <a:rPr lang="en" u="sng" dirty="0">
                <a:solidFill>
                  <a:schemeClr val="bg1">
                    <a:lumMod val="50000"/>
                  </a:schemeClr>
                </a:solidFill>
              </a:rPr>
              <a:t>Wing 101 to write Python scripts</a:t>
            </a:r>
            <a:endParaRPr u="sng" dirty="0">
              <a:solidFill>
                <a:schemeClr val="bg1">
                  <a:lumMod val="50000"/>
                </a:schemeClr>
              </a:solidFill>
            </a:endParaRPr>
          </a:p>
          <a:p>
            <a:pPr marL="694944" lvl="0" indent="-335280" algn="l" rtl="0">
              <a:spcBef>
                <a:spcPts val="4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" dirty="0"/>
              <a:t>Create and manipulate variables</a:t>
            </a:r>
            <a:endParaRPr dirty="0"/>
          </a:p>
          <a:p>
            <a:pPr marL="694944" lvl="0" indent="-335280" algn="l" rtl="0">
              <a:spcBef>
                <a:spcPts val="4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lang="en" dirty="0"/>
              <a:t>Use loops and conditional statements in a Python program</a:t>
            </a:r>
            <a:endParaRPr dirty="0"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None/>
            </a:pPr>
            <a:endParaRPr dirty="0"/>
          </a:p>
          <a:p>
            <a:pPr marL="342900" lvl="0" indent="-2413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Merriweather Sans"/>
              <a:buNone/>
            </a:pPr>
            <a:endParaRPr dirty="0"/>
          </a:p>
          <a:p>
            <a:pPr marL="342900" lvl="0" indent="-241300" algn="l" rtl="0"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ct val="80000"/>
              <a:buFont typeface="Merriweather Sans"/>
              <a:buNone/>
            </a:pP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80893" y="1013796"/>
            <a:ext cx="3341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400"/>
              <a:buFont typeface="Helvetica Neue"/>
              <a:buNone/>
            </a:pPr>
            <a:r>
              <a:rPr lang="en" sz="2000" b="1" dirty="0">
                <a:solidFill>
                  <a:schemeClr val="dk1"/>
                </a:solidFill>
              </a:rPr>
              <a:t>Course Objectives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4294967295"/>
          </p:nvPr>
        </p:nvSpPr>
        <p:spPr>
          <a:xfrm>
            <a:off x="380893" y="274638"/>
            <a:ext cx="36261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200" b="1" i="0" u="none" strike="noStrike" cap="non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447675" y="180972"/>
            <a:ext cx="59547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2"/>
          </p:nvPr>
        </p:nvSpPr>
        <p:spPr>
          <a:xfrm>
            <a:off x="338387" y="1345642"/>
            <a:ext cx="4677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rgbClr val="7030A0"/>
              </a:buClr>
              <a:buSzPts val="2000"/>
              <a:buFont typeface="Helvetica Neue"/>
              <a:buNone/>
            </a:pPr>
            <a:r>
              <a:rPr lang="en" sz="2000" b="1" i="1" dirty="0">
                <a:solidFill>
                  <a:schemeClr val="dk1"/>
                </a:solidFill>
              </a:rPr>
              <a:t>This course is…. 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4"/>
          </p:nvPr>
        </p:nvSpPr>
        <p:spPr>
          <a:xfrm>
            <a:off x="248830" y="1735205"/>
            <a:ext cx="898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dirty="0"/>
              <a:t>A formal introduction to computer science but it is… </a:t>
            </a:r>
            <a:endParaRPr dirty="0"/>
          </a:p>
        </p:txBody>
      </p:sp>
      <p:sp>
        <p:nvSpPr>
          <p:cNvPr id="139" name="Google Shape;139;p26"/>
          <p:cNvSpPr txBox="1"/>
          <p:nvPr/>
        </p:nvSpPr>
        <p:spPr>
          <a:xfrm>
            <a:off x="248830" y="3041194"/>
            <a:ext cx="8580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0A2A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systematic course in bioinformatics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80A2A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substitute for understanding how the statistics/programs/analyses you use work</a:t>
            </a:r>
            <a:endParaRPr dirty="0"/>
          </a:p>
        </p:txBody>
      </p:sp>
      <p:sp>
        <p:nvSpPr>
          <p:cNvPr id="140" name="Google Shape;140;p26"/>
          <p:cNvSpPr txBox="1"/>
          <p:nvPr/>
        </p:nvSpPr>
        <p:spPr>
          <a:xfrm>
            <a:off x="338386" y="2563356"/>
            <a:ext cx="4677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Helvetica Neue"/>
              <a:buNone/>
            </a:pPr>
            <a:r>
              <a:rPr lang="en" sz="2000" b="1" i="1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course is NOT…. 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447675" y="180972"/>
            <a:ext cx="59547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ts val="320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060" dirty="0">
              <a:solidFill>
                <a:srgbClr val="0000FF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447675" y="1027306"/>
            <a:ext cx="4677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Helvetica Neue"/>
              <a:buNone/>
            </a:pPr>
            <a:r>
              <a:rPr lang="en" sz="20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DON’T need to succeed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344443" y="1505851"/>
            <a:ext cx="43701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math background</a:t>
            </a:r>
            <a:endParaRPr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Previous programming experience</a:t>
            </a: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344443" y="2462688"/>
            <a:ext cx="4677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Helvetica Neue"/>
              <a:buNone/>
            </a:pPr>
            <a:r>
              <a:rPr lang="en" sz="20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DO need to succeed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344443" y="2976620"/>
            <a:ext cx="8981400" cy="18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and organized way of thinking (or at least organized notes for your future self!)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Determination</a:t>
            </a:r>
            <a:endParaRPr dirty="0"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 dirty="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Practice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447676" y="204018"/>
            <a:ext cx="28959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Helvetica Neue"/>
              <a:buNone/>
            </a:pPr>
            <a:r>
              <a:rPr lang="en" sz="3060" dirty="0">
                <a:solidFill>
                  <a:srgbClr val="0000FF"/>
                </a:solidFill>
              </a:rPr>
              <a:t>Basic Python</a:t>
            </a:r>
            <a:endParaRPr sz="306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Helvetica Neue"/>
              <a:buNone/>
            </a:pPr>
            <a:endParaRPr sz="1100"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2"/>
          </p:nvPr>
        </p:nvSpPr>
        <p:spPr>
          <a:xfrm>
            <a:off x="417672" y="1074460"/>
            <a:ext cx="2497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 dirty="0">
                <a:solidFill>
                  <a:schemeClr val="dk1"/>
                </a:solidFill>
              </a:rPr>
              <a:t>Day 1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4"/>
          </p:nvPr>
        </p:nvSpPr>
        <p:spPr>
          <a:xfrm>
            <a:off x="222965" y="1614370"/>
            <a:ext cx="4117800" cy="23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3604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Merriweather Sans"/>
              <a:buChar char="»"/>
            </a:pPr>
            <a:r>
              <a:rPr lang="en" sz="1800"/>
              <a:t>Install Python and Pycharm</a:t>
            </a:r>
            <a:endParaRPr sz="1800"/>
          </a:p>
          <a:p>
            <a:pPr marL="3429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Merriweather Sans"/>
              <a:buChar char="»"/>
            </a:pPr>
            <a:r>
              <a:rPr lang="en" sz="1800"/>
              <a:t>Interactive and batch mode</a:t>
            </a:r>
            <a:endParaRPr/>
          </a:p>
          <a:p>
            <a:pPr marL="3429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Merriweather Sans"/>
              <a:buChar char="»"/>
            </a:pPr>
            <a:r>
              <a:rPr lang="en" sz="1800"/>
              <a:t>Docstrings and comments</a:t>
            </a:r>
            <a:endParaRPr/>
          </a:p>
          <a:p>
            <a:pPr marL="342900" lvl="0" indent="-33604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Merriweather Sans"/>
              <a:buChar char="»"/>
            </a:pPr>
            <a:r>
              <a:rPr lang="en" sz="1800"/>
              <a:t>Learn the basics of Python syntax </a:t>
            </a:r>
            <a:endParaRPr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Variables</a:t>
            </a:r>
            <a:endParaRPr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Data types</a:t>
            </a:r>
            <a:endParaRPr/>
          </a:p>
          <a:p>
            <a:pPr marL="685800" lvl="0" indent="-336042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ct val="79999"/>
              <a:buFont typeface="Arial"/>
              <a:buChar char="•"/>
            </a:pPr>
            <a:r>
              <a:rPr lang="en" sz="1800"/>
              <a:t>Strings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1200"/>
              </a:spcAft>
              <a:buSzPct val="80000"/>
              <a:buNone/>
            </a:pP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5373033" y="1074460"/>
            <a:ext cx="2497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Helvetica Neue"/>
              <a:buNone/>
            </a:pPr>
            <a:r>
              <a:rPr lang="en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2</a:t>
            </a:r>
            <a:r>
              <a:rPr lang="en" sz="2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4803227" y="1600148"/>
            <a:ext cx="4117800" cy="23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the basics of Python syntax 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types</a:t>
            </a:r>
            <a:endParaRPr/>
          </a:p>
          <a:p>
            <a:pPr marL="6858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44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Strings</a:t>
            </a:r>
            <a:endParaRPr/>
          </a:p>
          <a:p>
            <a:pPr marL="3429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Merriweather Sans"/>
              <a:buChar char="»"/>
            </a:pPr>
            <a:r>
              <a:rPr lang="en" sz="18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 Sequence Exercise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 Sans"/>
              <a:buNone/>
            </a:pPr>
            <a:endParaRPr sz="2000" b="0" i="0" u="none" strike="noStrike" cap="none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720425" y="4287925"/>
            <a:ext cx="739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don’t need to understand what these mean yet!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3316</Words>
  <Application>Microsoft Macintosh PowerPoint</Application>
  <PresentationFormat>On-screen Show (16:9)</PresentationFormat>
  <Paragraphs>606</Paragraphs>
  <Slides>52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Merriweather Sans</vt:lpstr>
      <vt:lpstr>Helvetica Neue</vt:lpstr>
      <vt:lpstr>Arial Rounded</vt:lpstr>
      <vt:lpstr>Calibri</vt:lpstr>
      <vt:lpstr>Arial</vt:lpstr>
      <vt:lpstr>Noto Sans Symbols</vt:lpstr>
      <vt:lpstr>Simple Light</vt:lpstr>
      <vt:lpstr>PowerPoint Presentation</vt:lpstr>
      <vt:lpstr>Introduction</vt:lpstr>
      <vt:lpstr>PowerPoint Presentation</vt:lpstr>
      <vt:lpstr>Introduction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Afkhami, Mehrnaz</cp:lastModifiedBy>
  <cp:revision>38</cp:revision>
  <dcterms:modified xsi:type="dcterms:W3CDTF">2022-07-22T15:34:50Z</dcterms:modified>
</cp:coreProperties>
</file>